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6" r:id="rId2"/>
    <p:sldId id="335" r:id="rId3"/>
    <p:sldId id="287" r:id="rId4"/>
    <p:sldId id="288" r:id="rId5"/>
    <p:sldId id="289" r:id="rId6"/>
    <p:sldId id="290" r:id="rId7"/>
    <p:sldId id="291" r:id="rId8"/>
    <p:sldId id="292" r:id="rId9"/>
    <p:sldId id="293" r:id="rId10"/>
    <p:sldId id="294" r:id="rId11"/>
    <p:sldId id="336" r:id="rId12"/>
    <p:sldId id="337" r:id="rId13"/>
    <p:sldId id="338" r:id="rId14"/>
    <p:sldId id="339" r:id="rId15"/>
    <p:sldId id="340" r:id="rId16"/>
    <p:sldId id="341" r:id="rId17"/>
    <p:sldId id="342" r:id="rId18"/>
    <p:sldId id="343" r:id="rId19"/>
    <p:sldId id="344" r:id="rId20"/>
    <p:sldId id="345" r:id="rId21"/>
    <p:sldId id="346" r:id="rId22"/>
    <p:sldId id="347" r:id="rId23"/>
    <p:sldId id="348" r:id="rId24"/>
    <p:sldId id="349" r:id="rId25"/>
    <p:sldId id="350" r:id="rId26"/>
    <p:sldId id="270" r:id="rId27"/>
    <p:sldId id="256" r:id="rId28"/>
    <p:sldId id="271" r:id="rId29"/>
    <p:sldId id="318" r:id="rId30"/>
    <p:sldId id="320" r:id="rId31"/>
    <p:sldId id="284" r:id="rId32"/>
    <p:sldId id="321" r:id="rId33"/>
    <p:sldId id="273" r:id="rId34"/>
    <p:sldId id="319" r:id="rId35"/>
    <p:sldId id="322" r:id="rId36"/>
    <p:sldId id="332" r:id="rId37"/>
    <p:sldId id="333" r:id="rId38"/>
    <p:sldId id="334" r:id="rId39"/>
    <p:sldId id="258" r:id="rId40"/>
    <p:sldId id="323" r:id="rId41"/>
    <p:sldId id="324" r:id="rId42"/>
    <p:sldId id="325" r:id="rId43"/>
    <p:sldId id="326" r:id="rId44"/>
    <p:sldId id="327" r:id="rId45"/>
    <p:sldId id="328" r:id="rId46"/>
    <p:sldId id="329" r:id="rId47"/>
    <p:sldId id="330" r:id="rId48"/>
    <p:sldId id="331" r:id="rId4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73" d="100"/>
          <a:sy n="73" d="100"/>
        </p:scale>
        <p:origin x="582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438C9-C44B-445B-BC08-D5D1B73C3875}" type="datetimeFigureOut">
              <a:rPr lang="ko-KR" altLang="en-US" smtClean="0"/>
              <a:pPr/>
              <a:t>2018-07-09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B03C5-50AF-4F6A-A487-89B93B6716A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36127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438C9-C44B-445B-BC08-D5D1B73C3875}" type="datetimeFigureOut">
              <a:rPr lang="ko-KR" altLang="en-US" smtClean="0"/>
              <a:pPr/>
              <a:t>2018-07-09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B03C5-50AF-4F6A-A487-89B93B6716A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20739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438C9-C44B-445B-BC08-D5D1B73C3875}" type="datetimeFigureOut">
              <a:rPr lang="ko-KR" altLang="en-US" smtClean="0"/>
              <a:pPr/>
              <a:t>2018-07-09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B03C5-50AF-4F6A-A487-89B93B6716A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79033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438C9-C44B-445B-BC08-D5D1B73C3875}" type="datetimeFigureOut">
              <a:rPr lang="ko-KR" altLang="en-US" smtClean="0"/>
              <a:pPr/>
              <a:t>2018-07-09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B03C5-50AF-4F6A-A487-89B93B6716A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44717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438C9-C44B-445B-BC08-D5D1B73C3875}" type="datetimeFigureOut">
              <a:rPr lang="ko-KR" altLang="en-US" smtClean="0"/>
              <a:pPr/>
              <a:t>2018-07-09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B03C5-50AF-4F6A-A487-89B93B6716A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140629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438C9-C44B-445B-BC08-D5D1B73C3875}" type="datetimeFigureOut">
              <a:rPr lang="ko-KR" altLang="en-US" smtClean="0"/>
              <a:pPr/>
              <a:t>2018-07-09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B03C5-50AF-4F6A-A487-89B93B6716A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8417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438C9-C44B-445B-BC08-D5D1B73C3875}" type="datetimeFigureOut">
              <a:rPr lang="ko-KR" altLang="en-US" smtClean="0"/>
              <a:pPr/>
              <a:t>2018-07-09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B03C5-50AF-4F6A-A487-89B93B6716A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97661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438C9-C44B-445B-BC08-D5D1B73C3875}" type="datetimeFigureOut">
              <a:rPr lang="ko-KR" altLang="en-US" smtClean="0"/>
              <a:pPr/>
              <a:t>2018-07-09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B03C5-50AF-4F6A-A487-89B93B6716A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88529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438C9-C44B-445B-BC08-D5D1B73C3875}" type="datetimeFigureOut">
              <a:rPr lang="ko-KR" altLang="en-US" smtClean="0"/>
              <a:pPr/>
              <a:t>2018-07-09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B03C5-50AF-4F6A-A487-89B93B6716A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00658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438C9-C44B-445B-BC08-D5D1B73C3875}" type="datetimeFigureOut">
              <a:rPr lang="ko-KR" altLang="en-US" smtClean="0"/>
              <a:pPr/>
              <a:t>2018-07-09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B03C5-50AF-4F6A-A487-89B93B6716A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18323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9438C9-C44B-445B-BC08-D5D1B73C3875}" type="datetimeFigureOut">
              <a:rPr lang="ko-KR" altLang="en-US" smtClean="0"/>
              <a:pPr/>
              <a:t>2018-07-09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EB03C5-50AF-4F6A-A487-89B93B6716AF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92693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 편집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defRPr>
            </a:lvl1pPr>
          </a:lstStyle>
          <a:p>
            <a:fld id="{009438C9-C44B-445B-BC08-D5D1B73C3875}" type="datetimeFigureOut">
              <a:rPr lang="ko-KR" altLang="en-US" smtClean="0"/>
              <a:pPr/>
              <a:t>2018-07-09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defRPr>
            </a:lvl1pPr>
          </a:lstStyle>
          <a:p>
            <a:fld id="{DFEB03C5-50AF-4F6A-A487-89B93B6716AF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26069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함초롬바탕" panose="02030604000101010101" pitchFamily="18" charset="-127"/>
          <a:ea typeface="함초롬바탕" panose="02030604000101010101" pitchFamily="18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함초롬바탕" panose="02030604000101010101" pitchFamily="18" charset="-127"/>
          <a:ea typeface="함초롬바탕" panose="02030604000101010101" pitchFamily="18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함초롬바탕" panose="02030604000101010101" pitchFamily="18" charset="-127"/>
          <a:ea typeface="함초롬바탕" panose="02030604000101010101" pitchFamily="18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함초롬바탕" panose="02030604000101010101" pitchFamily="18" charset="-127"/>
          <a:ea typeface="함초롬바탕" panose="02030604000101010101" pitchFamily="18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함초롬바탕" panose="02030604000101010101" pitchFamily="18" charset="-127"/>
          <a:ea typeface="함초롬바탕" panose="02030604000101010101" pitchFamily="18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함초롬바탕" panose="02030604000101010101" pitchFamily="18" charset="-127"/>
          <a:ea typeface="함초롬바탕" panose="02030604000101010101" pitchFamily="18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4.png"/><Relationship Id="rId11" Type="http://schemas.openxmlformats.org/officeDocument/2006/relationships/image" Target="../media/image78.png"/><Relationship Id="rId5" Type="http://schemas.openxmlformats.org/officeDocument/2006/relationships/image" Target="../media/image73.png"/><Relationship Id="rId10" Type="http://schemas.openxmlformats.org/officeDocument/2006/relationships/image" Target="../media/image77.png"/><Relationship Id="rId4" Type="http://schemas.openxmlformats.org/officeDocument/2006/relationships/image" Target="../media/image72.png"/><Relationship Id="rId9" Type="http://schemas.openxmlformats.org/officeDocument/2006/relationships/image" Target="../media/image6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7" Type="http://schemas.openxmlformats.org/officeDocument/2006/relationships/image" Target="../media/image92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1.png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4.png"/><Relationship Id="rId4" Type="http://schemas.openxmlformats.org/officeDocument/2006/relationships/image" Target="../media/image103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2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5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935682" y="2853469"/>
            <a:ext cx="2535572" cy="482013"/>
          </a:xfrm>
          <a:prstGeom prst="rect">
            <a:avLst/>
          </a:prstGeom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latin typeface="함초롬바탕" panose="02030604000101010101" pitchFamily="18" charset="-127"/>
                <a:ea typeface="함초롬바탕" panose="02030604000101010101" pitchFamily="18" charset="-127"/>
              </a:rPr>
              <a:t>Progress</a:t>
            </a:r>
            <a:endParaRPr lang="ko-KR" altLang="en-US" b="1" dirty="0">
              <a:latin typeface="함초롬바탕" panose="02030604000101010101" pitchFamily="18" charset="-127"/>
              <a:ea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825318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98763" y="405246"/>
            <a:ext cx="435247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 smtClean="0">
                <a:latin typeface="함초롬바탕" panose="02030604000101010101" pitchFamily="18" charset="-127"/>
                <a:ea typeface="함초롬바탕" panose="02030604000101010101" pitchFamily="18" charset="-127"/>
              </a:rPr>
              <a:t>train.py - sample</a:t>
            </a:r>
            <a:endParaRPr lang="ko-KR" altLang="en-US" sz="4000" b="1" dirty="0">
              <a:latin typeface="함초롬바탕" panose="02030604000101010101" pitchFamily="18" charset="-127"/>
              <a:ea typeface="함초롬바탕" panose="02030604000101010101" pitchFamily="18" charset="-127"/>
            </a:endParaRPr>
          </a:p>
        </p:txBody>
      </p:sp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17877" y="1372034"/>
            <a:ext cx="866775" cy="809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TextBox 9"/>
          <p:cNvSpPr txBox="1"/>
          <p:nvPr/>
        </p:nvSpPr>
        <p:spPr>
          <a:xfrm>
            <a:off x="2005447" y="1215735"/>
            <a:ext cx="840646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함초롬바탕" panose="02030604000101010101" pitchFamily="18" charset="-127"/>
                <a:ea typeface="함초롬바탕" panose="02030604000101010101" pitchFamily="18" charset="-127"/>
              </a:rPr>
              <a:t>sample</a:t>
            </a:r>
            <a:r>
              <a:rPr lang="ko-KR" altLang="en-US" dirty="0" smtClean="0">
                <a:latin typeface="함초롬바탕" panose="02030604000101010101" pitchFamily="18" charset="-127"/>
                <a:ea typeface="함초롬바탕" panose="02030604000101010101" pitchFamily="18" charset="-127"/>
              </a:rPr>
              <a:t>폴더 안에는 고딕체</a:t>
            </a:r>
            <a:r>
              <a:rPr lang="en-US" altLang="ko-KR" dirty="0" smtClean="0"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ko-KR" altLang="en-US" dirty="0" smtClean="0">
                <a:latin typeface="함초롬바탕" panose="02030604000101010101" pitchFamily="18" charset="-127"/>
                <a:ea typeface="함초롬바탕" panose="02030604000101010101" pitchFamily="18" charset="-127"/>
              </a:rPr>
              <a:t>옆에 학습되어 새롭게 쓰여진</a:t>
            </a:r>
            <a:r>
              <a:rPr lang="en-US" altLang="ko-KR" dirty="0" smtClean="0"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ko-KR" altLang="en-US" dirty="0" smtClean="0">
                <a:latin typeface="함초롬바탕" panose="02030604000101010101" pitchFamily="18" charset="-127"/>
                <a:ea typeface="함초롬바탕" panose="02030604000101010101" pitchFamily="18" charset="-127"/>
              </a:rPr>
              <a:t>글씨가 붙어서 나온다</a:t>
            </a:r>
            <a:r>
              <a:rPr lang="en-US" altLang="ko-KR" dirty="0" smtClean="0"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</a:p>
          <a:p>
            <a:r>
              <a:rPr lang="en-US" altLang="ko-KR" dirty="0" err="1" smtClean="0">
                <a:latin typeface="함초롬바탕" panose="02030604000101010101" pitchFamily="18" charset="-127"/>
                <a:ea typeface="함초롬바탕" panose="02030604000101010101" pitchFamily="18" charset="-127"/>
              </a:rPr>
              <a:t>Sample_step</a:t>
            </a:r>
            <a:r>
              <a:rPr lang="en-US" altLang="ko-KR" dirty="0" smtClean="0">
                <a:latin typeface="함초롬바탕" panose="02030604000101010101" pitchFamily="18" charset="-127"/>
                <a:ea typeface="함초롬바탕" panose="02030604000101010101" pitchFamily="18" charset="-127"/>
              </a:rPr>
              <a:t>=100, </a:t>
            </a:r>
            <a:r>
              <a:rPr lang="en-US" altLang="ko-KR" dirty="0" err="1" smtClean="0">
                <a:latin typeface="함초롬바탕" panose="02030604000101010101" pitchFamily="18" charset="-127"/>
                <a:ea typeface="함초롬바탕" panose="02030604000101010101" pitchFamily="18" charset="-127"/>
              </a:rPr>
              <a:t>batch_size</a:t>
            </a:r>
            <a:r>
              <a:rPr lang="en-US" altLang="ko-KR" dirty="0" smtClean="0">
                <a:latin typeface="함초롬바탕" panose="02030604000101010101" pitchFamily="18" charset="-127"/>
                <a:ea typeface="함초롬바탕" panose="02030604000101010101" pitchFamily="18" charset="-127"/>
              </a:rPr>
              <a:t>=16</a:t>
            </a:r>
            <a:r>
              <a:rPr lang="ko-KR" altLang="en-US" dirty="0" smtClean="0">
                <a:latin typeface="함초롬바탕" panose="02030604000101010101" pitchFamily="18" charset="-127"/>
                <a:ea typeface="함초롬바탕" panose="02030604000101010101" pitchFamily="18" charset="-127"/>
              </a:rPr>
              <a:t>로 설정했기 때문에</a:t>
            </a:r>
            <a:endParaRPr lang="en-US" altLang="ko-KR" dirty="0" smtClean="0">
              <a:latin typeface="함초롬바탕" panose="02030604000101010101" pitchFamily="18" charset="-127"/>
              <a:ea typeface="함초롬바탕" panose="02030604000101010101" pitchFamily="18" charset="-127"/>
            </a:endParaRPr>
          </a:p>
          <a:p>
            <a:r>
              <a:rPr lang="ko-KR" altLang="en-US" dirty="0" smtClean="0">
                <a:latin typeface="함초롬바탕" panose="02030604000101010101" pitchFamily="18" charset="-127"/>
                <a:ea typeface="함초롬바탕" panose="02030604000101010101" pitchFamily="18" charset="-127"/>
              </a:rPr>
              <a:t>우측의 예시와 같은 </a:t>
            </a:r>
            <a:r>
              <a:rPr lang="en-US" altLang="ko-KR" dirty="0" err="1" smtClean="0">
                <a:latin typeface="함초롬바탕" panose="02030604000101010101" pitchFamily="18" charset="-127"/>
                <a:ea typeface="함초롬바탕" panose="02030604000101010101" pitchFamily="18" charset="-127"/>
              </a:rPr>
              <a:t>png</a:t>
            </a:r>
            <a:r>
              <a:rPr lang="ko-KR" altLang="en-US" dirty="0" smtClean="0">
                <a:latin typeface="함초롬바탕" panose="02030604000101010101" pitchFamily="18" charset="-127"/>
                <a:ea typeface="함초롬바탕" panose="02030604000101010101" pitchFamily="18" charset="-127"/>
              </a:rPr>
              <a:t>파일이 </a:t>
            </a:r>
            <a:r>
              <a:rPr lang="en-US" altLang="ko-KR" dirty="0" smtClean="0">
                <a:latin typeface="함초롬바탕" panose="02030604000101010101" pitchFamily="18" charset="-127"/>
                <a:ea typeface="함초롬바탕" panose="02030604000101010101" pitchFamily="18" charset="-127"/>
              </a:rPr>
              <a:t>30</a:t>
            </a:r>
            <a:r>
              <a:rPr lang="ko-KR" altLang="en-US" dirty="0" smtClean="0">
                <a:latin typeface="함초롬바탕" panose="02030604000101010101" pitchFamily="18" charset="-127"/>
                <a:ea typeface="함초롬바탕" panose="02030604000101010101" pitchFamily="18" charset="-127"/>
              </a:rPr>
              <a:t>장 생성된다</a:t>
            </a:r>
            <a:r>
              <a:rPr lang="en-US" altLang="ko-KR" dirty="0" smtClean="0"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  <a:r>
              <a:rPr lang="ko-KR" altLang="en-US" dirty="0" smtClean="0"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endParaRPr lang="ko-KR" altLang="en-US" dirty="0">
              <a:latin typeface="함초롬바탕" panose="02030604000101010101" pitchFamily="18" charset="-127"/>
              <a:ea typeface="함초롬바탕" panose="02030604000101010101" pitchFamily="18" charset="-127"/>
            </a:endParaRPr>
          </a:p>
        </p:txBody>
      </p:sp>
      <p:pic>
        <p:nvPicPr>
          <p:cNvPr id="52228" name="Picture 4" descr="https://mail.naver.com/read/image/?mailSN=1509&amp;attachIndex=2&amp;contentType=image/png&amp;offset=1465&amp;size=51032&amp;mimeSN=1531066787.107501.18464.59136&amp;org=1&amp;u=yejin886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28254" y="2357293"/>
            <a:ext cx="4813117" cy="3648653"/>
          </a:xfrm>
          <a:prstGeom prst="rect">
            <a:avLst/>
          </a:prstGeom>
          <a:noFill/>
        </p:spPr>
      </p:pic>
      <p:pic>
        <p:nvPicPr>
          <p:cNvPr id="52230" name="Picture 6" descr="https://mail.naver.com/read/image/?mailSN=1510&amp;attachIndex=2&amp;contentType=image/png&amp;offset=1467&amp;size=48120&amp;mimeSN=1531066827.54179.10124.63232&amp;org=1&amp;u=yejin886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843154" y="2360632"/>
            <a:ext cx="4724400" cy="3535631"/>
          </a:xfrm>
          <a:prstGeom prst="rect">
            <a:avLst/>
          </a:prstGeom>
          <a:noFill/>
        </p:spPr>
      </p:pic>
      <p:pic>
        <p:nvPicPr>
          <p:cNvPr id="13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0989252" y="1479407"/>
            <a:ext cx="620258" cy="50772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TextBox 13"/>
          <p:cNvSpPr txBox="1"/>
          <p:nvPr/>
        </p:nvSpPr>
        <p:spPr>
          <a:xfrm>
            <a:off x="10567554" y="1080654"/>
            <a:ext cx="1484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함초롬바탕" panose="02030604000101010101" pitchFamily="18" charset="-127"/>
                <a:ea typeface="함초롬바탕" panose="02030604000101010101" pitchFamily="18" charset="-127"/>
              </a:rPr>
              <a:t>Sample.png</a:t>
            </a:r>
            <a:endParaRPr lang="ko-KR" altLang="en-US" dirty="0">
              <a:latin typeface="함초롬바탕" panose="02030604000101010101" pitchFamily="18" charset="-127"/>
              <a:ea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13357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98763" y="405246"/>
            <a:ext cx="210987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 smtClean="0">
                <a:latin typeface="함초롬바탕" panose="02030604000101010101" pitchFamily="18" charset="-127"/>
                <a:ea typeface="함초롬바탕" panose="02030604000101010101" pitchFamily="18" charset="-127"/>
              </a:rPr>
              <a:t>infer.py</a:t>
            </a:r>
            <a:endParaRPr lang="ko-KR" altLang="en-US" sz="4000" b="1" dirty="0">
              <a:latin typeface="함초롬바탕" panose="02030604000101010101" pitchFamily="18" charset="-127"/>
              <a:ea typeface="함초롬바탕" panose="0203060400010101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592283" y="2130135"/>
            <a:ext cx="45496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함초롬바탕" panose="02030604000101010101" pitchFamily="18" charset="-127"/>
                <a:ea typeface="함초롬바탕" panose="02030604000101010101" pitchFamily="18" charset="-127"/>
              </a:rPr>
              <a:t>Training</a:t>
            </a:r>
            <a:r>
              <a:rPr lang="ko-KR" altLang="en-US" dirty="0" smtClean="0">
                <a:latin typeface="함초롬바탕" panose="02030604000101010101" pitchFamily="18" charset="-127"/>
                <a:ea typeface="함초롬바탕" panose="02030604000101010101" pitchFamily="18" charset="-127"/>
              </a:rPr>
              <a:t>이 끝난 후 </a:t>
            </a:r>
            <a:r>
              <a:rPr lang="en-US" altLang="ko-KR" dirty="0" smtClean="0">
                <a:latin typeface="함초롬바탕" panose="02030604000101010101" pitchFamily="18" charset="-127"/>
                <a:ea typeface="함초롬바탕" panose="02030604000101010101" pitchFamily="18" charset="-127"/>
              </a:rPr>
              <a:t>inference</a:t>
            </a:r>
            <a:r>
              <a:rPr lang="ko-KR" altLang="en-US" dirty="0" smtClean="0">
                <a:latin typeface="함초롬바탕" panose="02030604000101010101" pitchFamily="18" charset="-127"/>
                <a:ea typeface="함초롬바탕" panose="02030604000101010101" pitchFamily="18" charset="-127"/>
              </a:rPr>
              <a:t>를 수행한다</a:t>
            </a:r>
            <a:r>
              <a:rPr lang="en-US" altLang="ko-KR" dirty="0" smtClean="0"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  <a:endParaRPr lang="ko-KR" altLang="en-US" dirty="0">
              <a:latin typeface="함초롬바탕" panose="02030604000101010101" pitchFamily="18" charset="-127"/>
              <a:ea typeface="함초롬바탕" panose="02030604000101010101" pitchFamily="18" charset="-127"/>
            </a:endParaRPr>
          </a:p>
        </p:txBody>
      </p:sp>
      <p:pic>
        <p:nvPicPr>
          <p:cNvPr id="62465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524498" y="5049111"/>
            <a:ext cx="914400" cy="895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2467" name="Picture 3" descr="https://mail.naver.com/read/image/?mailSN=1513&amp;attachIndex=2&amp;contentType=image/png&amp;offset=1465&amp;size=49726&amp;mimeSN=1531108492.966623.1774.26368&amp;org=1&amp;u=yejin886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3400" y="2950186"/>
            <a:ext cx="4672445" cy="3351322"/>
          </a:xfrm>
          <a:prstGeom prst="rect">
            <a:avLst/>
          </a:prstGeom>
          <a:noFill/>
        </p:spPr>
      </p:pic>
      <p:pic>
        <p:nvPicPr>
          <p:cNvPr id="62469" name="Picture 5" descr="https://mail.naver.com/read/image/?mailSN=1513&amp;attachIndex=3&amp;contentType=image/png&amp;offset=51488&amp;size=27722&amp;mimeSN=1531108492.966623.1774.26368&amp;org=1&amp;u=yejin886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155382" y="457200"/>
            <a:ext cx="447675" cy="6216362"/>
          </a:xfrm>
          <a:prstGeom prst="rect">
            <a:avLst/>
          </a:prstGeom>
          <a:noFill/>
        </p:spPr>
      </p:pic>
      <p:pic>
        <p:nvPicPr>
          <p:cNvPr id="62471" name="Picture 7" descr="https://mail.naver.com/read/image/?mailSN=1514&amp;attachIndex=2&amp;contentType=image/png&amp;offset=1464&amp;size=34266&amp;mimeSN=1531108758.846962.26622.22272&amp;org=1&amp;u=yejin8861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23009" y="1120776"/>
            <a:ext cx="9213273" cy="819150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5476009" y="2545773"/>
            <a:ext cx="1898277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model_dir</a:t>
            </a:r>
            <a:endParaRPr lang="en-US" altLang="ko-KR" dirty="0" smtClean="0"/>
          </a:p>
          <a:p>
            <a:r>
              <a:rPr lang="en-US" altLang="ko-KR" sz="1400" dirty="0" smtClean="0"/>
              <a:t>Model checkpoint</a:t>
            </a:r>
            <a:r>
              <a:rPr lang="ko-KR" altLang="en-US" sz="1400" dirty="0" smtClean="0"/>
              <a:t>를 </a:t>
            </a:r>
            <a:endParaRPr lang="en-US" altLang="ko-KR" sz="1400" dirty="0" smtClean="0"/>
          </a:p>
          <a:p>
            <a:r>
              <a:rPr lang="ko-KR" altLang="en-US" sz="1400" dirty="0" smtClean="0"/>
              <a:t>저장할 </a:t>
            </a:r>
            <a:r>
              <a:rPr lang="ko-KR" altLang="en-US" sz="1400" dirty="0" err="1" smtClean="0"/>
              <a:t>디렉토리</a:t>
            </a:r>
            <a:endParaRPr lang="ko-KR" altLang="en-US" sz="1400" dirty="0"/>
          </a:p>
        </p:txBody>
      </p:sp>
      <p:sp>
        <p:nvSpPr>
          <p:cNvPr id="9" name="TextBox 8"/>
          <p:cNvSpPr txBox="1"/>
          <p:nvPr/>
        </p:nvSpPr>
        <p:spPr>
          <a:xfrm>
            <a:off x="7284029" y="2545772"/>
            <a:ext cx="16576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batch_size</a:t>
            </a:r>
            <a:r>
              <a:rPr lang="en-US" altLang="ko-KR" dirty="0" smtClean="0"/>
              <a:t>=16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507183" y="3377045"/>
            <a:ext cx="28709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source_obj</a:t>
            </a:r>
            <a:endParaRPr lang="en-US" altLang="ko-KR" dirty="0" smtClean="0"/>
          </a:p>
          <a:p>
            <a:r>
              <a:rPr lang="en-US" altLang="ko-KR" sz="1400" dirty="0" smtClean="0"/>
              <a:t>Inference</a:t>
            </a:r>
            <a:r>
              <a:rPr lang="ko-KR" altLang="en-US" sz="1400" dirty="0" smtClean="0"/>
              <a:t>를 수행할 </a:t>
            </a:r>
            <a:r>
              <a:rPr lang="en-US" altLang="ko-KR" sz="1400" dirty="0" smtClean="0"/>
              <a:t>source image</a:t>
            </a:r>
            <a:endParaRPr lang="ko-KR" altLang="en-US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5507182" y="4042063"/>
            <a:ext cx="19312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Embedding_ids</a:t>
            </a:r>
            <a:endParaRPr lang="en-US" altLang="ko-KR" dirty="0" smtClean="0"/>
          </a:p>
          <a:p>
            <a:r>
              <a:rPr lang="en-US" altLang="ko-KR" sz="1400" dirty="0" smtClean="0"/>
              <a:t>Embeddings involved</a:t>
            </a:r>
            <a:endParaRPr lang="ko-KR" altLang="en-US" sz="1400" dirty="0"/>
          </a:p>
        </p:txBody>
      </p:sp>
      <p:sp>
        <p:nvSpPr>
          <p:cNvPr id="12" name="TextBox 11"/>
          <p:cNvSpPr txBox="1"/>
          <p:nvPr/>
        </p:nvSpPr>
        <p:spPr>
          <a:xfrm>
            <a:off x="5517572" y="4717467"/>
            <a:ext cx="10391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Save_dir</a:t>
            </a:r>
            <a:endParaRPr lang="en-US" altLang="ko-KR" dirty="0" smtClean="0"/>
          </a:p>
          <a:p>
            <a:endParaRPr lang="ko-KR" altLang="en-US" sz="1400" dirty="0"/>
          </a:p>
        </p:txBody>
      </p:sp>
      <p:sp>
        <p:nvSpPr>
          <p:cNvPr id="13" name="TextBox 12"/>
          <p:cNvSpPr txBox="1"/>
          <p:nvPr/>
        </p:nvSpPr>
        <p:spPr>
          <a:xfrm>
            <a:off x="6608618" y="4707081"/>
            <a:ext cx="14797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Progress_file</a:t>
            </a:r>
            <a:endParaRPr lang="en-US" altLang="ko-KR" dirty="0" smtClean="0"/>
          </a:p>
          <a:p>
            <a:endParaRPr lang="ko-KR" altLang="en-US" sz="1400" dirty="0"/>
          </a:p>
        </p:txBody>
      </p:sp>
      <p:pic>
        <p:nvPicPr>
          <p:cNvPr id="62473" name="Picture 9" descr="https://mail.naver.com/read/image/?mailSN=1515&amp;attachIndex=2&amp;contentType=image/png&amp;offset=1466&amp;size=29040&amp;mimeSN=1531110156.601635.28372.63232&amp;org=1&amp;u=yejin8861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0799618" y="477983"/>
            <a:ext cx="485775" cy="6175952"/>
          </a:xfrm>
          <a:prstGeom prst="rect">
            <a:avLst/>
          </a:prstGeom>
          <a:noFill/>
        </p:spPr>
      </p:pic>
      <p:pic>
        <p:nvPicPr>
          <p:cNvPr id="62475" name="Picture 11" descr="https://mail.naver.com/read/image/?mailSN=1515&amp;attachIndex=3&amp;contentType=image/png&amp;offset=30803&amp;size=27500&amp;mimeSN=1531110156.601635.28372.63232&amp;org=1&amp;u=yejin8861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1506199" y="540327"/>
            <a:ext cx="514350" cy="6030480"/>
          </a:xfrm>
          <a:prstGeom prst="rect">
            <a:avLst/>
          </a:prstGeom>
          <a:noFill/>
        </p:spPr>
      </p:pic>
      <p:pic>
        <p:nvPicPr>
          <p:cNvPr id="62479" name="Picture 15" descr="https://mail.naver.com/read/image/?mailSN=1516&amp;attachIndex=2&amp;contentType=image/png&amp;offset=1466&amp;size=3266&amp;mimeSN=1531111250.778895.2932.26368&amp;org=1&amp;u=yejin8861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903026" y="5225183"/>
            <a:ext cx="695325" cy="752475"/>
          </a:xfrm>
          <a:prstGeom prst="rect">
            <a:avLst/>
          </a:prstGeom>
          <a:noFill/>
        </p:spPr>
      </p:pic>
      <p:pic>
        <p:nvPicPr>
          <p:cNvPr id="62481" name="Picture 17" descr="https://mail.naver.com/read/image/?mailSN=1516&amp;attachIndex=3&amp;contentType=image/png&amp;offset=5029&amp;size=11904&amp;mimeSN=1531111250.778895.2932.26368&amp;org=1&amp;u=yejin8861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7682346" y="5121275"/>
            <a:ext cx="2009775" cy="857250"/>
          </a:xfrm>
          <a:prstGeom prst="rect">
            <a:avLst/>
          </a:prstGeom>
          <a:noFill/>
        </p:spPr>
      </p:pic>
      <p:sp>
        <p:nvSpPr>
          <p:cNvPr id="19" name="TextBox 18"/>
          <p:cNvSpPr txBox="1"/>
          <p:nvPr/>
        </p:nvSpPr>
        <p:spPr>
          <a:xfrm>
            <a:off x="6795654" y="5974773"/>
            <a:ext cx="21146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Infer</a:t>
            </a:r>
            <a:r>
              <a:rPr lang="ko-KR" altLang="en-US" sz="1400" dirty="0" smtClean="0"/>
              <a:t>진행상황 저장 폴더</a:t>
            </a:r>
            <a:endParaRPr lang="en-US" altLang="ko-KR" sz="1400" dirty="0" smtClean="0"/>
          </a:p>
          <a:p>
            <a:r>
              <a:rPr lang="ko-KR" altLang="en-US" sz="1400" dirty="0" smtClean="0"/>
              <a:t>사진은 </a:t>
            </a:r>
            <a:r>
              <a:rPr lang="en-US" altLang="ko-KR" sz="1400" dirty="0" smtClean="0"/>
              <a:t>infer 2</a:t>
            </a:r>
            <a:r>
              <a:rPr lang="ko-KR" altLang="en-US" sz="1400" dirty="0" smtClean="0"/>
              <a:t>번 한 것</a:t>
            </a:r>
            <a:r>
              <a:rPr lang="en-US" altLang="ko-KR" sz="1400" dirty="0" smtClean="0"/>
              <a:t>.</a:t>
            </a:r>
            <a:endParaRPr lang="ko-KR" altLang="en-US" sz="1400" dirty="0"/>
          </a:p>
        </p:txBody>
      </p:sp>
      <p:sp>
        <p:nvSpPr>
          <p:cNvPr id="20" name="TextBox 19"/>
          <p:cNvSpPr txBox="1"/>
          <p:nvPr/>
        </p:nvSpPr>
        <p:spPr>
          <a:xfrm>
            <a:off x="10235045" y="155863"/>
            <a:ext cx="1571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함초롬바탕" panose="02030604000101010101" pitchFamily="18" charset="-127"/>
                <a:ea typeface="함초롬바탕" panose="02030604000101010101" pitchFamily="18" charset="-127"/>
              </a:rPr>
              <a:t>inferred.png</a:t>
            </a:r>
            <a:endParaRPr lang="ko-KR" altLang="en-US" dirty="0">
              <a:latin typeface="함초롬바탕" panose="02030604000101010101" pitchFamily="18" charset="-127"/>
              <a:ea typeface="함초롬바탕" panose="02030604000101010101" pitchFamily="18" charset="-127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780993" y="2883949"/>
            <a:ext cx="2598821" cy="5454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>
                <a:latin typeface="함초롬바탕" panose="02030604000101010101" pitchFamily="18" charset="-127"/>
                <a:ea typeface="함초롬바탕" panose="02030604000101010101" pitchFamily="18" charset="-127"/>
              </a:rPr>
              <a:t>코드분석</a:t>
            </a:r>
            <a:endParaRPr lang="ko-KR" altLang="en-US" dirty="0">
              <a:latin typeface="함초롬바탕" panose="02030604000101010101" pitchFamily="18" charset="-127"/>
              <a:ea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64514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44384" y="296883"/>
            <a:ext cx="108184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함초롬바탕" panose="02030604000101010101" pitchFamily="18" charset="-127"/>
                <a:ea typeface="함초롬바탕" panose="02030604000101010101" pitchFamily="18" charset="-127"/>
              </a:rPr>
              <a:t>Step 1) crop the handwritten font - </a:t>
            </a:r>
            <a:r>
              <a:rPr lang="en-US" altLang="ko-KR" dirty="0" smtClean="0">
                <a:solidFill>
                  <a:srgbClr val="FF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crop.py</a:t>
            </a:r>
            <a:endParaRPr lang="ko-KR" altLang="en-US" dirty="0">
              <a:solidFill>
                <a:srgbClr val="FF0000"/>
              </a:solidFill>
              <a:latin typeface="함초롬바탕" panose="02030604000101010101" pitchFamily="18" charset="-127"/>
              <a:ea typeface="함초롬바탕" panose="02030604000101010101" pitchFamily="18" charset="-127"/>
            </a:endParaRPr>
          </a:p>
        </p:txBody>
      </p:sp>
      <p:sp>
        <p:nvSpPr>
          <p:cNvPr id="3" name="모서리가 둥근 직사각형 2"/>
          <p:cNvSpPr/>
          <p:nvPr/>
        </p:nvSpPr>
        <p:spPr>
          <a:xfrm>
            <a:off x="1347537" y="2255913"/>
            <a:ext cx="2285998" cy="299586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스캔한 이미지를 </a:t>
            </a:r>
            <a:r>
              <a:rPr lang="en-US" altLang="ko-KR" smtClean="0"/>
              <a:t>png</a:t>
            </a:r>
            <a:r>
              <a:rPr lang="ko-KR" altLang="en-US" smtClean="0"/>
              <a:t>파일로 </a:t>
            </a:r>
            <a:r>
              <a:rPr lang="en-US" altLang="ko-KR" smtClean="0"/>
              <a:t>/sanned_image</a:t>
            </a:r>
            <a:r>
              <a:rPr lang="ko-KR" altLang="en-US" smtClean="0"/>
              <a:t>에 저장</a:t>
            </a:r>
            <a:endParaRPr lang="ko-KR" altLang="en-US"/>
          </a:p>
        </p:txBody>
      </p:sp>
      <p:sp>
        <p:nvSpPr>
          <p:cNvPr id="4" name="오른쪽 화살표 3"/>
          <p:cNvSpPr/>
          <p:nvPr/>
        </p:nvSpPr>
        <p:spPr>
          <a:xfrm>
            <a:off x="3838073" y="3416961"/>
            <a:ext cx="721895" cy="673769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4764506" y="2255913"/>
            <a:ext cx="2322094" cy="299586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템플릿에서 작성한 글자 영역만 잘라내고 </a:t>
            </a:r>
            <a:r>
              <a:rPr lang="en-US" altLang="ko-KR" smtClean="0"/>
              <a:t>1.5</a:t>
            </a:r>
            <a:r>
              <a:rPr lang="ko-KR" altLang="en-US" smtClean="0"/>
              <a:t>배로 이미지 확대</a:t>
            </a:r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8610600" y="2255913"/>
            <a:ext cx="2314073" cy="299586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잘린 이미지에 유니코드를 이름으로 </a:t>
            </a:r>
            <a:r>
              <a:rPr lang="en-US" altLang="ko-KR" smtClean="0"/>
              <a:t>/cropped_image</a:t>
            </a:r>
            <a:r>
              <a:rPr lang="ko-KR" altLang="en-US" smtClean="0"/>
              <a:t>에 저장</a:t>
            </a:r>
            <a:endParaRPr lang="ko-KR" altLang="en-US"/>
          </a:p>
        </p:txBody>
      </p:sp>
      <p:sp>
        <p:nvSpPr>
          <p:cNvPr id="8" name="오른쪽 화살표 7"/>
          <p:cNvSpPr/>
          <p:nvPr/>
        </p:nvSpPr>
        <p:spPr>
          <a:xfrm>
            <a:off x="7439527" y="3416960"/>
            <a:ext cx="721895" cy="673769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04494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44384" y="296883"/>
            <a:ext cx="108184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함초롬바탕" panose="02030604000101010101" pitchFamily="18" charset="-127"/>
                <a:ea typeface="함초롬바탕" panose="02030604000101010101" pitchFamily="18" charset="-127"/>
              </a:rPr>
              <a:t>Step 1) crop the handwritten font - </a:t>
            </a:r>
            <a:r>
              <a:rPr lang="en-US" altLang="ko-KR" dirty="0" smtClean="0">
                <a:solidFill>
                  <a:srgbClr val="FF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crop.py</a:t>
            </a:r>
            <a:endParaRPr lang="ko-KR" altLang="en-US" dirty="0">
              <a:solidFill>
                <a:srgbClr val="FF0000"/>
              </a:solidFill>
              <a:latin typeface="함초롬바탕" panose="02030604000101010101" pitchFamily="18" charset="-127"/>
              <a:ea typeface="함초롬바탕" panose="02030604000101010101" pitchFamily="18" charset="-127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789" y="1584443"/>
            <a:ext cx="2452571" cy="3589129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947" y="1584443"/>
            <a:ext cx="2452571" cy="3529937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7886" y="1584443"/>
            <a:ext cx="2501174" cy="3589129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1182955" y="5510151"/>
            <a:ext cx="1966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함초롬바탕" panose="02030604000101010101" pitchFamily="18" charset="-127"/>
                <a:ea typeface="함초롬바탕" panose="02030604000101010101" pitchFamily="18" charset="-127"/>
              </a:rPr>
              <a:t>1-uniform.png</a:t>
            </a:r>
            <a:endParaRPr lang="ko-KR" altLang="en-US" dirty="0">
              <a:latin typeface="함초롬바탕" panose="02030604000101010101" pitchFamily="18" charset="-127"/>
              <a:ea typeface="함초롬바탕" panose="02030604000101010101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020887" y="5510151"/>
            <a:ext cx="18790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</a:rPr>
              <a:t>2</a:t>
            </a:r>
            <a:r>
              <a:rPr lang="en-US" altLang="ko-KR" dirty="0" smtClean="0">
                <a:latin typeface="함초롬바탕" panose="02030604000101010101" pitchFamily="18" charset="-127"/>
                <a:ea typeface="함초롬바탕" panose="02030604000101010101" pitchFamily="18" charset="-127"/>
              </a:rPr>
              <a:t>-uniform.png</a:t>
            </a:r>
            <a:endParaRPr lang="ko-KR" altLang="en-US" dirty="0">
              <a:latin typeface="함초롬바탕" panose="02030604000101010101" pitchFamily="18" charset="-127"/>
              <a:ea typeface="함초롬바탕" panose="02030604000101010101" pitchFamily="18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9141567" y="5510151"/>
            <a:ext cx="18738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함초롬바탕" panose="02030604000101010101" pitchFamily="18" charset="-127"/>
                <a:ea typeface="함초롬바탕" panose="02030604000101010101" pitchFamily="18" charset="-127"/>
              </a:rPr>
              <a:t>3</a:t>
            </a:r>
            <a:r>
              <a:rPr lang="en-US" altLang="ko-KR" dirty="0" smtClean="0">
                <a:latin typeface="함초롬바탕" panose="02030604000101010101" pitchFamily="18" charset="-127"/>
                <a:ea typeface="함초롬바탕" panose="02030604000101010101" pitchFamily="18" charset="-127"/>
              </a:rPr>
              <a:t>-uniform.png</a:t>
            </a:r>
            <a:endParaRPr lang="ko-KR" altLang="en-US" dirty="0">
              <a:latin typeface="함초롬바탕" panose="02030604000101010101" pitchFamily="18" charset="-127"/>
              <a:ea typeface="함초롬바탕" panose="02030604000101010101" pitchFamily="18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068644" y="6040921"/>
            <a:ext cx="75153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accent1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/</a:t>
            </a:r>
            <a:r>
              <a:rPr lang="en-US" altLang="ko-KR" sz="3600" dirty="0" err="1" smtClean="0">
                <a:solidFill>
                  <a:schemeClr val="accent1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root_dir</a:t>
            </a:r>
            <a:r>
              <a:rPr lang="en-US" altLang="ko-KR" sz="3600" dirty="0" smtClean="0">
                <a:solidFill>
                  <a:schemeClr val="accent1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/</a:t>
            </a:r>
            <a:r>
              <a:rPr lang="en-US" altLang="ko-KR" sz="3600" dirty="0" err="1" smtClean="0">
                <a:solidFill>
                  <a:schemeClr val="accent1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scanned_image</a:t>
            </a:r>
            <a:endParaRPr lang="ko-KR" altLang="en-US" sz="3600" dirty="0">
              <a:solidFill>
                <a:schemeClr val="accent1"/>
              </a:solidFill>
              <a:latin typeface="함초롬바탕" panose="02030604000101010101" pitchFamily="18" charset="-127"/>
              <a:ea typeface="함초롬바탕" panose="02030604000101010101" pitchFamily="18" charset="-127"/>
            </a:endParaRPr>
          </a:p>
        </p:txBody>
      </p:sp>
      <p:sp>
        <p:nvSpPr>
          <p:cNvPr id="26" name="Rectangle 6"/>
          <p:cNvSpPr>
            <a:spLocks noChangeArrowheads="1"/>
          </p:cNvSpPr>
          <p:nvPr/>
        </p:nvSpPr>
        <p:spPr bwMode="auto">
          <a:xfrm>
            <a:off x="2101932" y="786775"/>
            <a:ext cx="9448801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600" b="1" i="0" u="none" strike="noStrike" cap="none" normalizeH="0" baseline="0" dirty="0" smtClean="0">
                <a:ln>
                  <a:noFill/>
                </a:ln>
                <a:effectLst/>
                <a:latin typeface="Arial" panose="020B0604020202020204" pitchFamily="34" charset="0"/>
                <a:ea typeface="함초롬바탕" panose="02030604000101010101" pitchFamily="18" charset="-127"/>
                <a:cs typeface="Arial" panose="020B0604020202020204" pitchFamily="34" charset="0"/>
              </a:rPr>
              <a:t>Command line : </a:t>
            </a:r>
            <a:r>
              <a:rPr kumimoji="0" lang="ko-KR" altLang="ko-KR" sz="1600" i="0" u="none" strike="noStrike" cap="none" normalizeH="0" baseline="0" dirty="0" err="1" smtClean="0">
                <a:ln>
                  <a:noFill/>
                </a:ln>
                <a:solidFill>
                  <a:schemeClr val="accent5"/>
                </a:solidFill>
                <a:effectLst/>
                <a:latin typeface="Arial" panose="020B0604020202020204" pitchFamily="34" charset="0"/>
                <a:ea typeface="함초롬바탕" panose="02030604000101010101" pitchFamily="18" charset="-127"/>
                <a:cs typeface="Arial" panose="020B0604020202020204" pitchFamily="34" charset="0"/>
              </a:rPr>
              <a:t>python</a:t>
            </a:r>
            <a:r>
              <a:rPr kumimoji="0" lang="ko-KR" altLang="ko-KR" sz="1600" i="0" u="none" strike="noStrike" cap="none" normalizeH="0" baseline="0" dirty="0" smtClean="0">
                <a:ln>
                  <a:noFill/>
                </a:ln>
                <a:solidFill>
                  <a:schemeClr val="accent5"/>
                </a:solidFill>
                <a:effectLst/>
                <a:latin typeface="Arial" panose="020B0604020202020204" pitchFamily="34" charset="0"/>
                <a:ea typeface="함초롬바탕" panose="02030604000101010101" pitchFamily="18" charset="-127"/>
                <a:cs typeface="Arial" panose="020B0604020202020204" pitchFamily="34" charset="0"/>
              </a:rPr>
              <a:t> crop.py --</a:t>
            </a:r>
            <a:r>
              <a:rPr kumimoji="0" lang="ko-KR" altLang="ko-KR" sz="1600" i="0" u="none" strike="noStrike" cap="none" normalizeH="0" baseline="0" dirty="0" err="1" smtClean="0">
                <a:ln>
                  <a:noFill/>
                </a:ln>
                <a:solidFill>
                  <a:schemeClr val="accent5"/>
                </a:solidFill>
                <a:effectLst/>
                <a:latin typeface="Arial" panose="020B0604020202020204" pitchFamily="34" charset="0"/>
                <a:ea typeface="함초롬바탕" panose="02030604000101010101" pitchFamily="18" charset="-127"/>
                <a:cs typeface="Arial" panose="020B0604020202020204" pitchFamily="34" charset="0"/>
              </a:rPr>
              <a:t>src_dir</a:t>
            </a:r>
            <a:r>
              <a:rPr kumimoji="0" lang="ko-KR" altLang="ko-KR" sz="1600" i="0" u="none" strike="noStrike" cap="none" normalizeH="0" baseline="0" dirty="0" smtClean="0">
                <a:ln>
                  <a:noFill/>
                </a:ln>
                <a:solidFill>
                  <a:schemeClr val="accent5"/>
                </a:solidFill>
                <a:effectLst/>
                <a:latin typeface="Arial" panose="020B0604020202020204" pitchFamily="34" charset="0"/>
                <a:ea typeface="함초롬바탕" panose="02030604000101010101" pitchFamily="18" charset="-127"/>
                <a:cs typeface="Arial" panose="020B0604020202020204" pitchFamily="34" charset="0"/>
              </a:rPr>
              <a:t>=</a:t>
            </a:r>
            <a:r>
              <a:rPr kumimoji="0" lang="en-US" altLang="ko-KR" sz="1600" i="0" u="none" strike="noStrike" cap="none" normalizeH="0" baseline="0" dirty="0" err="1" smtClean="0">
                <a:ln>
                  <a:noFill/>
                </a:ln>
                <a:solidFill>
                  <a:schemeClr val="accent5"/>
                </a:solidFill>
                <a:effectLst/>
                <a:latin typeface="Arial" panose="020B0604020202020204" pitchFamily="34" charset="0"/>
                <a:ea typeface="함초롬바탕" panose="02030604000101010101" pitchFamily="18" charset="-127"/>
                <a:cs typeface="Arial" panose="020B0604020202020204" pitchFamily="34" charset="0"/>
              </a:rPr>
              <a:t>root_dir</a:t>
            </a:r>
            <a:r>
              <a:rPr kumimoji="0" lang="en-US" altLang="ko-KR" sz="1600" i="0" u="none" strike="noStrike" cap="none" normalizeH="0" baseline="0" dirty="0" smtClean="0">
                <a:ln>
                  <a:noFill/>
                </a:ln>
                <a:solidFill>
                  <a:schemeClr val="accent5"/>
                </a:solidFill>
                <a:effectLst/>
                <a:latin typeface="Arial" panose="020B0604020202020204" pitchFamily="34" charset="0"/>
                <a:ea typeface="함초롬바탕" panose="02030604000101010101" pitchFamily="18" charset="-127"/>
                <a:cs typeface="Arial" panose="020B0604020202020204" pitchFamily="34" charset="0"/>
              </a:rPr>
              <a:t>/</a:t>
            </a:r>
            <a:r>
              <a:rPr lang="en-US" altLang="ko-KR" sz="1600" dirty="0" err="1" smtClean="0">
                <a:solidFill>
                  <a:schemeClr val="accent5"/>
                </a:solidFill>
                <a:ea typeface="함초롬바탕" panose="02030604000101010101" pitchFamily="18" charset="-127"/>
                <a:cs typeface="Arial" panose="020B0604020202020204" pitchFamily="34" charset="0"/>
              </a:rPr>
              <a:t>scanned_image</a:t>
            </a:r>
            <a:r>
              <a:rPr kumimoji="0" lang="ko-KR" altLang="ko-KR" sz="1600" i="0" u="none" strike="noStrike" cap="none" normalizeH="0" baseline="0" dirty="0" smtClean="0">
                <a:ln>
                  <a:noFill/>
                </a:ln>
                <a:solidFill>
                  <a:schemeClr val="accent5"/>
                </a:solidFill>
                <a:effectLst/>
                <a:latin typeface="Arial" panose="020B0604020202020204" pitchFamily="34" charset="0"/>
                <a:ea typeface="함초롬바탕" panose="02030604000101010101" pitchFamily="18" charset="-127"/>
                <a:cs typeface="Arial" panose="020B0604020202020204" pitchFamily="34" charset="0"/>
              </a:rPr>
              <a:t> --</a:t>
            </a:r>
            <a:r>
              <a:rPr kumimoji="0" lang="ko-KR" altLang="ko-KR" sz="1600" i="0" u="none" strike="noStrike" cap="none" normalizeH="0" baseline="0" dirty="0" err="1" smtClean="0">
                <a:ln>
                  <a:noFill/>
                </a:ln>
                <a:solidFill>
                  <a:schemeClr val="accent5"/>
                </a:solidFill>
                <a:effectLst/>
                <a:latin typeface="Arial" panose="020B0604020202020204" pitchFamily="34" charset="0"/>
                <a:ea typeface="함초롬바탕" panose="02030604000101010101" pitchFamily="18" charset="-127"/>
                <a:cs typeface="Arial" panose="020B0604020202020204" pitchFamily="34" charset="0"/>
              </a:rPr>
              <a:t>dst_dir</a:t>
            </a:r>
            <a:r>
              <a:rPr kumimoji="0" lang="ko-KR" altLang="ko-KR" sz="1600" i="0" u="none" strike="noStrike" cap="none" normalizeH="0" baseline="0" dirty="0" smtClean="0">
                <a:ln>
                  <a:noFill/>
                </a:ln>
                <a:solidFill>
                  <a:schemeClr val="accent5"/>
                </a:solidFill>
                <a:effectLst/>
                <a:latin typeface="Arial" panose="020B0604020202020204" pitchFamily="34" charset="0"/>
                <a:ea typeface="함초롬바탕" panose="02030604000101010101" pitchFamily="18" charset="-127"/>
                <a:cs typeface="Arial" panose="020B0604020202020204" pitchFamily="34" charset="0"/>
              </a:rPr>
              <a:t>=</a:t>
            </a:r>
            <a:r>
              <a:rPr kumimoji="0" lang="en-US" altLang="ko-KR" sz="1600" i="0" u="none" strike="noStrike" cap="none" normalizeH="0" baseline="0" dirty="0" err="1" smtClean="0">
                <a:ln>
                  <a:noFill/>
                </a:ln>
                <a:solidFill>
                  <a:schemeClr val="accent5"/>
                </a:solidFill>
                <a:effectLst/>
                <a:latin typeface="Arial" panose="020B0604020202020204" pitchFamily="34" charset="0"/>
                <a:ea typeface="함초롬바탕" panose="02030604000101010101" pitchFamily="18" charset="-127"/>
                <a:cs typeface="Arial" panose="020B0604020202020204" pitchFamily="34" charset="0"/>
              </a:rPr>
              <a:t>root_dir</a:t>
            </a:r>
            <a:r>
              <a:rPr kumimoji="0" lang="en-US" altLang="ko-KR" sz="1600" i="0" u="none" strike="noStrike" cap="none" normalizeH="0" baseline="0" dirty="0" smtClean="0">
                <a:ln>
                  <a:noFill/>
                </a:ln>
                <a:solidFill>
                  <a:schemeClr val="accent5"/>
                </a:solidFill>
                <a:effectLst/>
                <a:latin typeface="Arial" panose="020B0604020202020204" pitchFamily="34" charset="0"/>
                <a:ea typeface="함초롬바탕" panose="02030604000101010101" pitchFamily="18" charset="-127"/>
                <a:cs typeface="Arial" panose="020B0604020202020204" pitchFamily="34" charset="0"/>
              </a:rPr>
              <a:t>/</a:t>
            </a:r>
            <a:r>
              <a:rPr kumimoji="0" lang="en-US" altLang="ko-KR" sz="1600" i="0" u="none" strike="noStrike" cap="none" normalizeH="0" baseline="0" dirty="0" err="1" smtClean="0">
                <a:ln>
                  <a:noFill/>
                </a:ln>
                <a:solidFill>
                  <a:schemeClr val="accent5"/>
                </a:solidFill>
                <a:effectLst/>
                <a:latin typeface="Arial" panose="020B0604020202020204" pitchFamily="34" charset="0"/>
                <a:ea typeface="함초롬바탕" panose="02030604000101010101" pitchFamily="18" charset="-127"/>
                <a:cs typeface="Arial" panose="020B0604020202020204" pitchFamily="34" charset="0"/>
              </a:rPr>
              <a:t>cropped_image</a:t>
            </a:r>
            <a:endParaRPr kumimoji="0" lang="ko-KR" altLang="ko-KR" sz="4000" i="0" u="none" strike="noStrike" cap="none" normalizeH="0" baseline="0" dirty="0" smtClean="0">
              <a:ln>
                <a:noFill/>
              </a:ln>
              <a:solidFill>
                <a:schemeClr val="accent5"/>
              </a:solidFill>
              <a:effectLst/>
              <a:latin typeface="Arial" panose="020B0604020202020204" pitchFamily="34" charset="0"/>
              <a:ea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80910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44385" y="296883"/>
            <a:ext cx="4963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함초롬바탕" panose="02030604000101010101" pitchFamily="18" charset="-127"/>
                <a:ea typeface="함초롬바탕" panose="02030604000101010101" pitchFamily="18" charset="-127"/>
              </a:rPr>
              <a:t>Step 1) crop the handwritten font - </a:t>
            </a:r>
            <a:r>
              <a:rPr lang="en-US" altLang="ko-KR" dirty="0" smtClean="0">
                <a:solidFill>
                  <a:srgbClr val="FF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crop.py</a:t>
            </a:r>
            <a:endParaRPr lang="ko-KR" altLang="en-US" dirty="0">
              <a:solidFill>
                <a:srgbClr val="FF0000"/>
              </a:solidFill>
              <a:latin typeface="함초롬바탕" panose="02030604000101010101" pitchFamily="18" charset="-127"/>
              <a:ea typeface="함초롬바탕" panose="0203060400010101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/>
          <a:srcRect t="30867"/>
          <a:stretch/>
        </p:blipFill>
        <p:spPr>
          <a:xfrm>
            <a:off x="344385" y="2081433"/>
            <a:ext cx="6760021" cy="211318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135514" y="3138025"/>
            <a:ext cx="26948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</a:rPr>
              <a:t>header_ratio</a:t>
            </a:r>
            <a:r>
              <a:rPr lang="en-US" altLang="ko-KR" sz="1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</a:rPr>
              <a:t> = 16.5/(16.5+42)</a:t>
            </a:r>
            <a:endParaRPr lang="ko-KR" alt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함초롬바탕" panose="02030604000101010101" pitchFamily="18" charset="-127"/>
              <a:ea typeface="함초롬바탕" panose="02030604000101010101" pitchFamily="18" charset="-127"/>
            </a:endParaRPr>
          </a:p>
        </p:txBody>
      </p:sp>
      <p:grpSp>
        <p:nvGrpSpPr>
          <p:cNvPr id="27" name="그룹 26"/>
          <p:cNvGrpSpPr/>
          <p:nvPr/>
        </p:nvGrpSpPr>
        <p:grpSpPr>
          <a:xfrm>
            <a:off x="7949898" y="176437"/>
            <a:ext cx="2945637" cy="3720682"/>
            <a:chOff x="6880362" y="362920"/>
            <a:chExt cx="2491991" cy="3495113"/>
          </a:xfrm>
        </p:grpSpPr>
        <p:pic>
          <p:nvPicPr>
            <p:cNvPr id="28" name="그림 2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22529" y="679600"/>
              <a:ext cx="1986076" cy="2858520"/>
            </a:xfrm>
            <a:prstGeom prst="rect">
              <a:avLst/>
            </a:prstGeom>
          </p:spPr>
        </p:pic>
        <p:cxnSp>
          <p:nvCxnSpPr>
            <p:cNvPr id="29" name="직선 연결선 28"/>
            <p:cNvCxnSpPr/>
            <p:nvPr/>
          </p:nvCxnSpPr>
          <p:spPr>
            <a:xfrm>
              <a:off x="7283859" y="362920"/>
              <a:ext cx="2412" cy="3495113"/>
            </a:xfrm>
            <a:prstGeom prst="line">
              <a:avLst/>
            </a:prstGeom>
            <a:ln w="28575">
              <a:solidFill>
                <a:srgbClr val="FF0000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/>
            <p:cNvCxnSpPr/>
            <p:nvPr/>
          </p:nvCxnSpPr>
          <p:spPr>
            <a:xfrm flipV="1">
              <a:off x="6880362" y="911766"/>
              <a:ext cx="2491991" cy="9164"/>
            </a:xfrm>
            <a:prstGeom prst="line">
              <a:avLst/>
            </a:prstGeom>
            <a:ln w="28575">
              <a:solidFill>
                <a:srgbClr val="FF0000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그룹 47"/>
          <p:cNvGrpSpPr/>
          <p:nvPr/>
        </p:nvGrpSpPr>
        <p:grpSpPr>
          <a:xfrm>
            <a:off x="7892458" y="4205417"/>
            <a:ext cx="3422733" cy="2169503"/>
            <a:chOff x="8589566" y="496143"/>
            <a:chExt cx="3422733" cy="2169503"/>
          </a:xfrm>
        </p:grpSpPr>
        <p:sp>
          <p:nvSpPr>
            <p:cNvPr id="36" name="오른쪽 대괄호 35"/>
            <p:cNvSpPr/>
            <p:nvPr/>
          </p:nvSpPr>
          <p:spPr>
            <a:xfrm>
              <a:off x="10859707" y="973142"/>
              <a:ext cx="119438" cy="406770"/>
            </a:xfrm>
            <a:prstGeom prst="rightBracket">
              <a:avLst>
                <a:gd name="adj" fmla="val 15461"/>
              </a:avLst>
            </a:prstGeom>
            <a:ln>
              <a:solidFill>
                <a:schemeClr val="tx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10943520" y="1067727"/>
              <a:ext cx="106877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dirty="0" err="1">
                  <a:latin typeface="함초롬바탕" panose="02030604000101010101" pitchFamily="18" charset="-127"/>
                  <a:ea typeface="함초롬바탕" panose="02030604000101010101" pitchFamily="18" charset="-127"/>
                </a:rPr>
                <a:t>h</a:t>
              </a:r>
              <a:r>
                <a:rPr lang="en-US" altLang="ko-KR" sz="1050" dirty="0" err="1" smtClean="0">
                  <a:latin typeface="함초롬바탕" panose="02030604000101010101" pitchFamily="18" charset="-127"/>
                  <a:ea typeface="함초롬바탕" panose="02030604000101010101" pitchFamily="18" charset="-127"/>
                </a:rPr>
                <a:t>eader_offset</a:t>
              </a:r>
              <a:endParaRPr lang="ko-KR" altLang="en-US" sz="1050" dirty="0">
                <a:latin typeface="함초롬바탕" panose="02030604000101010101" pitchFamily="18" charset="-127"/>
                <a:ea typeface="함초롬바탕" panose="02030604000101010101" pitchFamily="18" charset="-127"/>
              </a:endParaRPr>
            </a:p>
          </p:txBody>
        </p:sp>
        <p:sp>
          <p:nvSpPr>
            <p:cNvPr id="38" name="오른쪽 대괄호 37"/>
            <p:cNvSpPr/>
            <p:nvPr/>
          </p:nvSpPr>
          <p:spPr>
            <a:xfrm rot="16200000">
              <a:off x="10134730" y="219584"/>
              <a:ext cx="113288" cy="1265414"/>
            </a:xfrm>
            <a:prstGeom prst="rightBracket">
              <a:avLst>
                <a:gd name="adj" fmla="val 15461"/>
              </a:avLst>
            </a:prstGeom>
            <a:ln>
              <a:solidFill>
                <a:schemeClr val="tx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9811477" y="496143"/>
              <a:ext cx="869216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dirty="0" err="1">
                  <a:latin typeface="함초롬바탕" panose="02030604000101010101" pitchFamily="18" charset="-127"/>
                  <a:ea typeface="함초롬바탕" panose="02030604000101010101" pitchFamily="18" charset="-127"/>
                </a:rPr>
                <a:t>c</a:t>
              </a:r>
              <a:r>
                <a:rPr lang="en-US" altLang="ko-KR" sz="1050" dirty="0" err="1" smtClean="0">
                  <a:latin typeface="함초롬바탕" panose="02030604000101010101" pitchFamily="18" charset="-127"/>
                  <a:ea typeface="함초롬바탕" panose="02030604000101010101" pitchFamily="18" charset="-127"/>
                </a:rPr>
                <a:t>ell_width</a:t>
              </a:r>
              <a:endParaRPr lang="ko-KR" altLang="en-US" sz="1050" dirty="0">
                <a:latin typeface="함초롬바탕" panose="02030604000101010101" pitchFamily="18" charset="-127"/>
                <a:ea typeface="함초롬바탕" panose="02030604000101010101" pitchFamily="18" charset="-127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8589566" y="1409859"/>
              <a:ext cx="1068779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50" dirty="0" err="1" smtClean="0">
                  <a:latin typeface="함초롬바탕" panose="02030604000101010101" pitchFamily="18" charset="-127"/>
                  <a:ea typeface="함초롬바탕" panose="02030604000101010101" pitchFamily="18" charset="-127"/>
                </a:rPr>
                <a:t>cell_height</a:t>
              </a:r>
              <a:endParaRPr lang="ko-KR" altLang="en-US" sz="1050" dirty="0">
                <a:latin typeface="함초롬바탕" panose="02030604000101010101" pitchFamily="18" charset="-127"/>
                <a:ea typeface="함초롬바탕" panose="02030604000101010101" pitchFamily="18" charset="-127"/>
              </a:endParaRPr>
            </a:p>
          </p:txBody>
        </p:sp>
        <p:sp>
          <p:nvSpPr>
            <p:cNvPr id="41" name="오른쪽 대괄호 40"/>
            <p:cNvSpPr/>
            <p:nvPr/>
          </p:nvSpPr>
          <p:spPr>
            <a:xfrm rot="10800000">
              <a:off x="9404024" y="973141"/>
              <a:ext cx="54738" cy="1692505"/>
            </a:xfrm>
            <a:prstGeom prst="rightBracket">
              <a:avLst>
                <a:gd name="adj" fmla="val 15461"/>
              </a:avLst>
            </a:prstGeom>
            <a:ln>
              <a:solidFill>
                <a:schemeClr val="tx1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</a:endParaRPr>
            </a:p>
          </p:txBody>
        </p:sp>
        <p:grpSp>
          <p:nvGrpSpPr>
            <p:cNvPr id="42" name="그룹 41"/>
            <p:cNvGrpSpPr/>
            <p:nvPr/>
          </p:nvGrpSpPr>
          <p:grpSpPr>
            <a:xfrm>
              <a:off x="9570541" y="973140"/>
              <a:ext cx="1265416" cy="1692505"/>
              <a:chOff x="8823366" y="446975"/>
              <a:chExt cx="1033153" cy="1334324"/>
            </a:xfrm>
          </p:grpSpPr>
          <p:grpSp>
            <p:nvGrpSpPr>
              <p:cNvPr id="43" name="그룹 42"/>
              <p:cNvGrpSpPr/>
              <p:nvPr/>
            </p:nvGrpSpPr>
            <p:grpSpPr>
              <a:xfrm>
                <a:off x="8823366" y="446975"/>
                <a:ext cx="1033153" cy="1334324"/>
                <a:chOff x="8823366" y="446975"/>
                <a:chExt cx="1033153" cy="1334324"/>
              </a:xfrm>
              <a:noFill/>
            </p:grpSpPr>
            <p:sp>
              <p:nvSpPr>
                <p:cNvPr id="45" name="직사각형 44"/>
                <p:cNvSpPr/>
                <p:nvPr/>
              </p:nvSpPr>
              <p:spPr>
                <a:xfrm>
                  <a:off x="8823366" y="446975"/>
                  <a:ext cx="1033153" cy="1334324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함초롬바탕" panose="02030604000101010101" pitchFamily="18" charset="-127"/>
                    <a:ea typeface="함초롬바탕" panose="02030604000101010101" pitchFamily="18" charset="-127"/>
                  </a:endParaRPr>
                </a:p>
              </p:txBody>
            </p:sp>
            <p:sp>
              <p:nvSpPr>
                <p:cNvPr id="46" name="직사각형 45"/>
                <p:cNvSpPr/>
                <p:nvPr/>
              </p:nvSpPr>
              <p:spPr>
                <a:xfrm>
                  <a:off x="8823366" y="446975"/>
                  <a:ext cx="1033153" cy="320686"/>
                </a:xfrm>
                <a:prstGeom prst="rect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dirty="0">
                      <a:solidFill>
                        <a:schemeClr val="tx1"/>
                      </a:solidFill>
                      <a:latin typeface="함초롬바탕" panose="02030604000101010101" pitchFamily="18" charset="-127"/>
                      <a:ea typeface="함초롬바탕" panose="02030604000101010101" pitchFamily="18" charset="-127"/>
                    </a:rPr>
                    <a:t>가</a:t>
                  </a:r>
                </a:p>
              </p:txBody>
            </p:sp>
          </p:grpSp>
          <p:pic>
            <p:nvPicPr>
              <p:cNvPr id="44" name="그림 43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030490" y="1015064"/>
                <a:ext cx="608272" cy="594126"/>
              </a:xfrm>
              <a:prstGeom prst="rect">
                <a:avLst/>
              </a:prstGeom>
            </p:spPr>
          </p:pic>
        </p:grpSp>
      </p:grpSp>
      <p:sp>
        <p:nvSpPr>
          <p:cNvPr id="2" name="TextBox 1"/>
          <p:cNvSpPr txBox="1"/>
          <p:nvPr/>
        </p:nvSpPr>
        <p:spPr>
          <a:xfrm>
            <a:off x="8961237" y="3612782"/>
            <a:ext cx="1119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12 x 12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469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44385" y="296883"/>
            <a:ext cx="4963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함초롬바탕" panose="02030604000101010101" pitchFamily="18" charset="-127"/>
                <a:ea typeface="함초롬바탕" panose="02030604000101010101" pitchFamily="18" charset="-127"/>
              </a:rPr>
              <a:t>Step 1) crop the handwritten font - </a:t>
            </a:r>
            <a:r>
              <a:rPr lang="en-US" altLang="ko-KR" dirty="0" smtClean="0">
                <a:solidFill>
                  <a:srgbClr val="FF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crop.py</a:t>
            </a:r>
            <a:endParaRPr lang="ko-KR" altLang="en-US" dirty="0">
              <a:solidFill>
                <a:srgbClr val="FF0000"/>
              </a:solidFill>
              <a:latin typeface="함초롬바탕" panose="02030604000101010101" pitchFamily="18" charset="-127"/>
              <a:ea typeface="함초롬바탕" panose="02030604000101010101" pitchFamily="18" charset="-127"/>
            </a:endParaRPr>
          </a:p>
        </p:txBody>
      </p:sp>
      <p:pic>
        <p:nvPicPr>
          <p:cNvPr id="47" name="그림 4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385" y="1123137"/>
            <a:ext cx="3855110" cy="3967731"/>
          </a:xfrm>
          <a:prstGeom prst="rect">
            <a:avLst/>
          </a:prstGeom>
        </p:spPr>
      </p:pic>
      <p:grpSp>
        <p:nvGrpSpPr>
          <p:cNvPr id="14" name="그룹 13"/>
          <p:cNvGrpSpPr/>
          <p:nvPr/>
        </p:nvGrpSpPr>
        <p:grpSpPr>
          <a:xfrm>
            <a:off x="3386108" y="3726688"/>
            <a:ext cx="2346945" cy="2377356"/>
            <a:chOff x="5462648" y="546265"/>
            <a:chExt cx="3016333" cy="3099460"/>
          </a:xfrm>
        </p:grpSpPr>
        <p:grpSp>
          <p:nvGrpSpPr>
            <p:cNvPr id="33" name="그룹 32"/>
            <p:cNvGrpSpPr/>
            <p:nvPr/>
          </p:nvGrpSpPr>
          <p:grpSpPr>
            <a:xfrm>
              <a:off x="6126456" y="831092"/>
              <a:ext cx="1845537" cy="2421510"/>
              <a:chOff x="8823366" y="446975"/>
              <a:chExt cx="1033153" cy="1334324"/>
            </a:xfrm>
            <a:noFill/>
          </p:grpSpPr>
          <p:sp>
            <p:nvSpPr>
              <p:cNvPr id="31" name="직사각형 30"/>
              <p:cNvSpPr/>
              <p:nvPr/>
            </p:nvSpPr>
            <p:spPr>
              <a:xfrm>
                <a:off x="8823366" y="446975"/>
                <a:ext cx="1033153" cy="1334324"/>
              </a:xfrm>
              <a:prstGeom prst="rect">
                <a:avLst/>
              </a:prstGeom>
              <a:grp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함초롬바탕" panose="02030604000101010101" pitchFamily="18" charset="-127"/>
                  <a:ea typeface="함초롬바탕" panose="02030604000101010101" pitchFamily="18" charset="-127"/>
                </a:endParaRPr>
              </a:p>
            </p:txBody>
          </p:sp>
          <p:sp>
            <p:nvSpPr>
              <p:cNvPr id="32" name="직사각형 31"/>
              <p:cNvSpPr/>
              <p:nvPr/>
            </p:nvSpPr>
            <p:spPr>
              <a:xfrm>
                <a:off x="8823366" y="446975"/>
                <a:ext cx="1033153" cy="320686"/>
              </a:xfrm>
              <a:prstGeom prst="rect">
                <a:avLst/>
              </a:prstGeom>
              <a:grpFill/>
              <a:ln w="571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dirty="0">
                    <a:solidFill>
                      <a:schemeClr val="tx1"/>
                    </a:solidFill>
                    <a:latin typeface="함초롬바탕" panose="02030604000101010101" pitchFamily="18" charset="-127"/>
                    <a:ea typeface="함초롬바탕" panose="02030604000101010101" pitchFamily="18" charset="-127"/>
                  </a:rPr>
                  <a:t>가</a:t>
                </a:r>
              </a:p>
            </p:txBody>
          </p:sp>
        </p:grpSp>
        <p:pic>
          <p:nvPicPr>
            <p:cNvPr id="34" name="그림 3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98622" y="1862051"/>
              <a:ext cx="1086566" cy="1078210"/>
            </a:xfrm>
            <a:prstGeom prst="rect">
              <a:avLst/>
            </a:prstGeom>
            <a:ln w="38100">
              <a:noFill/>
            </a:ln>
          </p:spPr>
        </p:pic>
        <p:cxnSp>
          <p:nvCxnSpPr>
            <p:cNvPr id="8" name="직선 연결선 7"/>
            <p:cNvCxnSpPr/>
            <p:nvPr/>
          </p:nvCxnSpPr>
          <p:spPr>
            <a:xfrm>
              <a:off x="6273915" y="546265"/>
              <a:ext cx="0" cy="309946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 47"/>
            <p:cNvCxnSpPr/>
            <p:nvPr/>
          </p:nvCxnSpPr>
          <p:spPr>
            <a:xfrm>
              <a:off x="7836806" y="546265"/>
              <a:ext cx="0" cy="309946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연결선 9"/>
            <p:cNvCxnSpPr/>
            <p:nvPr/>
          </p:nvCxnSpPr>
          <p:spPr>
            <a:xfrm>
              <a:off x="5462648" y="1562311"/>
              <a:ext cx="301633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 48"/>
            <p:cNvCxnSpPr/>
            <p:nvPr/>
          </p:nvCxnSpPr>
          <p:spPr>
            <a:xfrm>
              <a:off x="5462648" y="3113378"/>
              <a:ext cx="301633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1750" y="1123137"/>
            <a:ext cx="3962400" cy="1857375"/>
          </a:xfrm>
          <a:prstGeom prst="rect">
            <a:avLst/>
          </a:prstGeom>
        </p:spPr>
      </p:pic>
      <p:grpSp>
        <p:nvGrpSpPr>
          <p:cNvPr id="18" name="그룹 17"/>
          <p:cNvGrpSpPr/>
          <p:nvPr/>
        </p:nvGrpSpPr>
        <p:grpSpPr>
          <a:xfrm>
            <a:off x="6249548" y="3978459"/>
            <a:ext cx="2455444" cy="1802336"/>
            <a:chOff x="6032434" y="3619926"/>
            <a:chExt cx="2455444" cy="1802336"/>
          </a:xfrm>
        </p:grpSpPr>
        <p:grpSp>
          <p:nvGrpSpPr>
            <p:cNvPr id="51" name="그룹 50"/>
            <p:cNvGrpSpPr/>
            <p:nvPr/>
          </p:nvGrpSpPr>
          <p:grpSpPr>
            <a:xfrm>
              <a:off x="6032434" y="3619926"/>
              <a:ext cx="2455444" cy="1338265"/>
              <a:chOff x="3463694" y="4529719"/>
              <a:chExt cx="3063298" cy="1663535"/>
            </a:xfrm>
          </p:grpSpPr>
          <p:pic>
            <p:nvPicPr>
              <p:cNvPr id="52" name="그림 51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90071" y="4529719"/>
                <a:ext cx="2836921" cy="1663535"/>
              </a:xfrm>
              <a:prstGeom prst="rect">
                <a:avLst/>
              </a:prstGeom>
            </p:spPr>
          </p:pic>
          <p:sp>
            <p:nvSpPr>
              <p:cNvPr id="53" name="직사각형 52"/>
              <p:cNvSpPr/>
              <p:nvPr/>
            </p:nvSpPr>
            <p:spPr>
              <a:xfrm>
                <a:off x="3463694" y="5403273"/>
                <a:ext cx="1048929" cy="395727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함초롬바탕" panose="02030604000101010101" pitchFamily="18" charset="-127"/>
                  <a:ea typeface="함초롬바탕" panose="02030604000101010101" pitchFamily="18" charset="-127"/>
                </a:endParaRPr>
              </a:p>
            </p:txBody>
          </p:sp>
        </p:grpSp>
        <p:sp>
          <p:nvSpPr>
            <p:cNvPr id="16" name="TextBox 15"/>
            <p:cNvSpPr txBox="1"/>
            <p:nvPr/>
          </p:nvSpPr>
          <p:spPr>
            <a:xfrm>
              <a:off x="6276244" y="5052930"/>
              <a:ext cx="22116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함초롬바탕" panose="02030604000101010101" pitchFamily="18" charset="-127"/>
                  <a:ea typeface="함초롬바탕" panose="02030604000101010101" pitchFamily="18" charset="-127"/>
                </a:rPr>
                <a:t>&lt;399-uniform.txt&gt;</a:t>
              </a:r>
              <a:endPara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</a:endParaRPr>
            </a:p>
          </p:txBody>
        </p:sp>
      </p:grpSp>
      <p:pic>
        <p:nvPicPr>
          <p:cNvPr id="17" name="그림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2139" y="4007083"/>
            <a:ext cx="1777436" cy="1741528"/>
          </a:xfrm>
          <a:prstGeom prst="rect">
            <a:avLst/>
          </a:prstGeom>
        </p:spPr>
      </p:pic>
      <p:sp>
        <p:nvSpPr>
          <p:cNvPr id="54" name="TextBox 53"/>
          <p:cNvSpPr txBox="1"/>
          <p:nvPr/>
        </p:nvSpPr>
        <p:spPr>
          <a:xfrm>
            <a:off x="5911676" y="5986448"/>
            <a:ext cx="59025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solidFill>
                  <a:schemeClr val="accent1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/</a:t>
            </a:r>
            <a:r>
              <a:rPr lang="en-US" altLang="ko-KR" sz="3600" dirty="0" err="1" smtClean="0">
                <a:solidFill>
                  <a:schemeClr val="accent1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root_dir</a:t>
            </a:r>
            <a:r>
              <a:rPr lang="en-US" altLang="ko-KR" sz="3600" dirty="0" smtClean="0">
                <a:solidFill>
                  <a:schemeClr val="accent1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/</a:t>
            </a:r>
            <a:r>
              <a:rPr lang="en-US" altLang="ko-KR" sz="3600" dirty="0" err="1" smtClean="0">
                <a:solidFill>
                  <a:schemeClr val="accent1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cropped_image</a:t>
            </a:r>
            <a:endParaRPr lang="ko-KR" altLang="en-US" sz="3600" dirty="0">
              <a:solidFill>
                <a:schemeClr val="accent1"/>
              </a:solidFill>
              <a:latin typeface="함초롬바탕" panose="02030604000101010101" pitchFamily="18" charset="-127"/>
              <a:ea typeface="함초롬바탕" panose="02030604000101010101" pitchFamily="18" charset="-127"/>
            </a:endParaRPr>
          </a:p>
        </p:txBody>
      </p:sp>
      <p:sp>
        <p:nvSpPr>
          <p:cNvPr id="19" name="오른쪽 화살표 18"/>
          <p:cNvSpPr/>
          <p:nvPr/>
        </p:nvSpPr>
        <p:spPr>
          <a:xfrm>
            <a:off x="9037619" y="4677363"/>
            <a:ext cx="486391" cy="413505"/>
          </a:xfrm>
          <a:prstGeom prst="rightArrow">
            <a:avLst>
              <a:gd name="adj1" fmla="val 38513"/>
              <a:gd name="adj2" fmla="val 5000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함초롬바탕" panose="02030604000101010101" pitchFamily="18" charset="-127"/>
              <a:ea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66438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344384" y="296883"/>
            <a:ext cx="8217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함초롬바탕" panose="02030604000101010101" pitchFamily="18" charset="-127"/>
                <a:ea typeface="함초롬바탕" panose="02030604000101010101" pitchFamily="18" charset="-127"/>
              </a:rPr>
              <a:t>Step 2) source font + handwritten font =&gt; font image </a:t>
            </a:r>
            <a:r>
              <a:rPr lang="ko-KR" altLang="en-US" dirty="0" smtClean="0">
                <a:latin typeface="함초롬바탕" panose="02030604000101010101" pitchFamily="18" charset="-127"/>
                <a:ea typeface="함초롬바탕" panose="02030604000101010101" pitchFamily="18" charset="-127"/>
              </a:rPr>
              <a:t>생성</a:t>
            </a:r>
            <a:r>
              <a:rPr lang="en-US" altLang="ko-KR" dirty="0" smtClean="0">
                <a:latin typeface="함초롬바탕" panose="02030604000101010101" pitchFamily="18" charset="-127"/>
                <a:ea typeface="함초롬바탕" panose="02030604000101010101" pitchFamily="18" charset="-127"/>
              </a:rPr>
              <a:t> – </a:t>
            </a:r>
            <a:r>
              <a:rPr lang="en-US" altLang="ko-KR" dirty="0" smtClean="0">
                <a:solidFill>
                  <a:srgbClr val="FF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font2img.py</a:t>
            </a:r>
            <a:endParaRPr lang="ko-KR" altLang="en-US" dirty="0">
              <a:solidFill>
                <a:srgbClr val="FF0000"/>
              </a:solidFill>
              <a:latin typeface="함초롬바탕" panose="02030604000101010101" pitchFamily="18" charset="-127"/>
              <a:ea typeface="함초롬바탕" panose="02030604000101010101" pitchFamily="18" charset="-127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96248" y="2255913"/>
            <a:ext cx="2041358" cy="299586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mtClean="0"/>
              <a:t>Source font(</a:t>
            </a:r>
            <a:r>
              <a:rPr lang="ko-KR" altLang="en-US"/>
              <a:t>나눔고딕</a:t>
            </a:r>
            <a:r>
              <a:rPr lang="en-US" altLang="ko-KR"/>
              <a:t>)</a:t>
            </a:r>
            <a:r>
              <a:rPr lang="ko-KR" altLang="en-US"/>
              <a:t>의 중복된 데이터 확인</a:t>
            </a:r>
          </a:p>
        </p:txBody>
      </p:sp>
      <p:sp>
        <p:nvSpPr>
          <p:cNvPr id="11" name="오른쪽 화살표 10"/>
          <p:cNvSpPr/>
          <p:nvPr/>
        </p:nvSpPr>
        <p:spPr>
          <a:xfrm>
            <a:off x="2466466" y="3416961"/>
            <a:ext cx="721895" cy="673769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3404931" y="2255913"/>
            <a:ext cx="2105524" cy="299586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mtClean="0"/>
              <a:t>/cropped_image</a:t>
            </a:r>
            <a:r>
              <a:rPr lang="ko-KR" altLang="en-US" smtClean="0"/>
              <a:t>에 있는 이미지와 </a:t>
            </a:r>
            <a:r>
              <a:rPr lang="en-US" altLang="ko-KR" smtClean="0"/>
              <a:t>source font</a:t>
            </a:r>
            <a:r>
              <a:rPr lang="ko-KR" altLang="en-US" smtClean="0"/>
              <a:t>이미지를 합쳐 </a:t>
            </a:r>
            <a:r>
              <a:rPr lang="en-US" altLang="ko-KR" smtClean="0"/>
              <a:t>font image </a:t>
            </a:r>
            <a:r>
              <a:rPr lang="ko-KR" altLang="en-US" smtClean="0"/>
              <a:t>생성</a:t>
            </a:r>
            <a:endParaRPr lang="en-US" altLang="ko-KR" smtClean="0"/>
          </a:p>
          <a:p>
            <a:pPr algn="ctr"/>
            <a:r>
              <a:rPr lang="en-US" altLang="ko-KR" smtClean="0"/>
              <a:t>= _train.png</a:t>
            </a:r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6829911" y="2255913"/>
            <a:ext cx="2013283" cy="299586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/>
              <a:t>d</a:t>
            </a:r>
            <a:r>
              <a:rPr lang="en-US" altLang="ko-KR" smtClean="0"/>
              <a:t>st </a:t>
            </a:r>
            <a:r>
              <a:rPr lang="en-US" altLang="ko-KR" smtClean="0"/>
              <a:t>font </a:t>
            </a:r>
            <a:r>
              <a:rPr lang="ko-KR" altLang="en-US" smtClean="0"/>
              <a:t>이미지와 </a:t>
            </a:r>
            <a:r>
              <a:rPr lang="en-US" altLang="ko-KR"/>
              <a:t>source font</a:t>
            </a:r>
            <a:r>
              <a:rPr lang="ko-KR" altLang="en-US"/>
              <a:t>이미지를 합쳐 </a:t>
            </a:r>
            <a:r>
              <a:rPr lang="en-US" altLang="ko-KR"/>
              <a:t>font image </a:t>
            </a:r>
            <a:r>
              <a:rPr lang="ko-KR" altLang="en-US" smtClean="0"/>
              <a:t>생성</a:t>
            </a:r>
            <a:endParaRPr lang="en-US" altLang="ko-KR" smtClean="0"/>
          </a:p>
          <a:p>
            <a:pPr algn="ctr"/>
            <a:r>
              <a:rPr lang="en-US" altLang="ko-KR" smtClean="0"/>
              <a:t>=_val.png</a:t>
            </a:r>
            <a:endParaRPr lang="ko-KR" altLang="en-US"/>
          </a:p>
        </p:txBody>
      </p:sp>
      <p:sp>
        <p:nvSpPr>
          <p:cNvPr id="14" name="오른쪽 화살표 13"/>
          <p:cNvSpPr/>
          <p:nvPr/>
        </p:nvSpPr>
        <p:spPr>
          <a:xfrm>
            <a:off x="5863374" y="3416960"/>
            <a:ext cx="721895" cy="673769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10082438" y="2231842"/>
            <a:ext cx="2013283" cy="299586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mtClean="0"/>
              <a:t>Font image</a:t>
            </a:r>
            <a:r>
              <a:rPr lang="ko-KR" altLang="en-US" smtClean="0"/>
              <a:t>를 </a:t>
            </a:r>
            <a:r>
              <a:rPr lang="en-US" altLang="ko-KR" smtClean="0"/>
              <a:t>/image</a:t>
            </a:r>
            <a:r>
              <a:rPr lang="ko-KR" altLang="en-US" smtClean="0"/>
              <a:t>에 저장 </a:t>
            </a:r>
            <a:endParaRPr lang="ko-KR" altLang="en-US"/>
          </a:p>
        </p:txBody>
      </p:sp>
      <p:sp>
        <p:nvSpPr>
          <p:cNvPr id="16" name="오른쪽 화살표 15"/>
          <p:cNvSpPr/>
          <p:nvPr/>
        </p:nvSpPr>
        <p:spPr>
          <a:xfrm>
            <a:off x="9115901" y="3392889"/>
            <a:ext cx="721895" cy="673769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6359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44384" y="296883"/>
            <a:ext cx="8217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함초롬바탕" panose="02030604000101010101" pitchFamily="18" charset="-127"/>
                <a:ea typeface="함초롬바탕" panose="02030604000101010101" pitchFamily="18" charset="-127"/>
              </a:rPr>
              <a:t>Step 2) source font + handwritten font =&gt; font image </a:t>
            </a:r>
            <a:r>
              <a:rPr lang="ko-KR" altLang="en-US" dirty="0" smtClean="0">
                <a:latin typeface="함초롬바탕" panose="02030604000101010101" pitchFamily="18" charset="-127"/>
                <a:ea typeface="함초롬바탕" panose="02030604000101010101" pitchFamily="18" charset="-127"/>
              </a:rPr>
              <a:t>생성</a:t>
            </a:r>
            <a:r>
              <a:rPr lang="en-US" altLang="ko-KR" dirty="0" smtClean="0">
                <a:latin typeface="함초롬바탕" panose="02030604000101010101" pitchFamily="18" charset="-127"/>
                <a:ea typeface="함초롬바탕" panose="02030604000101010101" pitchFamily="18" charset="-127"/>
              </a:rPr>
              <a:t> – </a:t>
            </a:r>
            <a:r>
              <a:rPr lang="en-US" altLang="ko-KR" dirty="0" smtClean="0">
                <a:solidFill>
                  <a:srgbClr val="FF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font2img.py</a:t>
            </a:r>
            <a:endParaRPr lang="ko-KR" altLang="en-US" dirty="0">
              <a:solidFill>
                <a:srgbClr val="FF0000"/>
              </a:solidFill>
              <a:latin typeface="함초롬바탕" panose="02030604000101010101" pitchFamily="18" charset="-127"/>
              <a:ea typeface="함초롬바탕" panose="02030604000101010101" pitchFamily="18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384" y="2187316"/>
            <a:ext cx="10042391" cy="242440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1839" y="1407374"/>
            <a:ext cx="4100513" cy="194993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9459723" y="3357304"/>
            <a:ext cx="14854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atin typeface="함초롬바탕" panose="02030604000101010101" pitchFamily="18" charset="-127"/>
                <a:ea typeface="함초롬바탕" panose="02030604000101010101" pitchFamily="18" charset="-127"/>
              </a:rPr>
              <a:t>&lt;charset&gt;</a:t>
            </a:r>
            <a:endParaRPr lang="ko-KR" altLang="en-US" sz="2000" dirty="0">
              <a:latin typeface="함초롬바탕" panose="02030604000101010101" pitchFamily="18" charset="-127"/>
              <a:ea typeface="함초롬바탕" panose="02030604000101010101" pitchFamily="18" charset="-127"/>
            </a:endParaRPr>
          </a:p>
        </p:txBody>
      </p:sp>
      <p:sp>
        <p:nvSpPr>
          <p:cNvPr id="11" name="Rectangle 6"/>
          <p:cNvSpPr>
            <a:spLocks noChangeArrowheads="1"/>
          </p:cNvSpPr>
          <p:nvPr/>
        </p:nvSpPr>
        <p:spPr bwMode="auto">
          <a:xfrm>
            <a:off x="340426" y="811298"/>
            <a:ext cx="11847616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atinLnBrk="0"/>
            <a:r>
              <a:rPr kumimoji="0" lang="en-US" altLang="ko-KR" sz="1600" b="1" i="0" u="none" strike="noStrike" cap="none" normalizeH="0" baseline="0" dirty="0" smtClean="0">
                <a:ln>
                  <a:noFill/>
                </a:ln>
                <a:effectLst/>
                <a:latin typeface="Arial" panose="020B0604020202020204" pitchFamily="34" charset="0"/>
                <a:ea typeface="함초롬바탕" panose="02030604000101010101" pitchFamily="18" charset="-127"/>
                <a:cs typeface="Arial" panose="020B0604020202020204" pitchFamily="34" charset="0"/>
              </a:rPr>
              <a:t>Command line : </a:t>
            </a:r>
            <a:r>
              <a:rPr lang="ko-KR" altLang="ko-KR" sz="1600" dirty="0" err="1">
                <a:solidFill>
                  <a:schemeClr val="accent5"/>
                </a:solidFill>
                <a:ea typeface="함초롬바탕" panose="02030604000101010101" pitchFamily="18" charset="-127"/>
                <a:cs typeface="Arial" panose="020B0604020202020204" pitchFamily="34" charset="0"/>
              </a:rPr>
              <a:t>python</a:t>
            </a:r>
            <a:r>
              <a:rPr lang="ko-KR" altLang="ko-KR" sz="1600" dirty="0">
                <a:solidFill>
                  <a:schemeClr val="accent5"/>
                </a:solidFill>
                <a:ea typeface="함초롬바탕" panose="02030604000101010101" pitchFamily="18" charset="-127"/>
                <a:cs typeface="Arial" panose="020B0604020202020204" pitchFamily="34" charset="0"/>
              </a:rPr>
              <a:t> font2img.py --</a:t>
            </a:r>
            <a:r>
              <a:rPr lang="ko-KR" altLang="ko-KR" sz="1600" dirty="0" err="1" smtClean="0">
                <a:solidFill>
                  <a:schemeClr val="accent5"/>
                </a:solidFill>
                <a:ea typeface="함초롬바탕" panose="02030604000101010101" pitchFamily="18" charset="-127"/>
                <a:cs typeface="Arial" panose="020B0604020202020204" pitchFamily="34" charset="0"/>
              </a:rPr>
              <a:t>src_font</a:t>
            </a:r>
            <a:r>
              <a:rPr lang="ko-KR" altLang="ko-KR" sz="1600" dirty="0" smtClean="0">
                <a:solidFill>
                  <a:schemeClr val="accent5"/>
                </a:solidFill>
                <a:ea typeface="함초롬바탕" panose="02030604000101010101" pitchFamily="18" charset="-127"/>
                <a:cs typeface="Arial" panose="020B0604020202020204" pitchFamily="34" charset="0"/>
              </a:rPr>
              <a:t>=</a:t>
            </a:r>
            <a:r>
              <a:rPr lang="en-US" altLang="ko-KR" sz="1600" dirty="0">
                <a:solidFill>
                  <a:schemeClr val="accent5"/>
                </a:solidFill>
                <a:ea typeface="함초롬바탕" panose="02030604000101010101" pitchFamily="18" charset="-127"/>
                <a:cs typeface="Arial" panose="020B0604020202020204" pitchFamily="34" charset="0"/>
              </a:rPr>
              <a:t>f</a:t>
            </a:r>
            <a:r>
              <a:rPr lang="ko-KR" altLang="ko-KR" sz="1600" dirty="0" err="1" smtClean="0">
                <a:solidFill>
                  <a:schemeClr val="accent5"/>
                </a:solidFill>
                <a:ea typeface="함초롬바탕" panose="02030604000101010101" pitchFamily="18" charset="-127"/>
                <a:cs typeface="Arial" panose="020B0604020202020204" pitchFamily="34" charset="0"/>
              </a:rPr>
              <a:t>onts</a:t>
            </a:r>
            <a:r>
              <a:rPr lang="ko-KR" altLang="ko-KR" sz="1600" dirty="0" smtClean="0">
                <a:solidFill>
                  <a:schemeClr val="accent5"/>
                </a:solidFill>
                <a:ea typeface="함초롬바탕" panose="02030604000101010101" pitchFamily="18" charset="-127"/>
                <a:cs typeface="Arial" panose="020B0604020202020204" pitchFamily="34" charset="0"/>
              </a:rPr>
              <a:t>/NanumGothic.ttf </a:t>
            </a:r>
            <a:r>
              <a:rPr lang="ko-KR" altLang="ko-KR" sz="1600" dirty="0">
                <a:solidFill>
                  <a:schemeClr val="accent5"/>
                </a:solidFill>
                <a:ea typeface="함초롬바탕" panose="02030604000101010101" pitchFamily="18" charset="-127"/>
                <a:cs typeface="Arial" panose="020B0604020202020204" pitchFamily="34" charset="0"/>
              </a:rPr>
              <a:t>--</a:t>
            </a:r>
            <a:r>
              <a:rPr lang="ko-KR" altLang="ko-KR" sz="1600" dirty="0" err="1" smtClean="0">
                <a:solidFill>
                  <a:schemeClr val="accent5"/>
                </a:solidFill>
                <a:ea typeface="함초롬바탕" panose="02030604000101010101" pitchFamily="18" charset="-127"/>
                <a:cs typeface="Arial" panose="020B0604020202020204" pitchFamily="34" charset="0"/>
              </a:rPr>
              <a:t>dst_font</a:t>
            </a:r>
            <a:r>
              <a:rPr lang="ko-KR" altLang="ko-KR" sz="1600" dirty="0" smtClean="0">
                <a:solidFill>
                  <a:schemeClr val="accent5"/>
                </a:solidFill>
                <a:ea typeface="함초롬바탕" panose="02030604000101010101" pitchFamily="18" charset="-127"/>
                <a:cs typeface="Arial" panose="020B0604020202020204" pitchFamily="34" charset="0"/>
              </a:rPr>
              <a:t>=</a:t>
            </a:r>
            <a:r>
              <a:rPr lang="ko-KR" altLang="ko-KR" sz="1600" dirty="0" err="1" smtClean="0">
                <a:solidFill>
                  <a:schemeClr val="accent5"/>
                </a:solidFill>
                <a:ea typeface="함초롬바탕" panose="02030604000101010101" pitchFamily="18" charset="-127"/>
                <a:cs typeface="Arial" panose="020B0604020202020204" pitchFamily="34" charset="0"/>
              </a:rPr>
              <a:t>fonts</a:t>
            </a:r>
            <a:r>
              <a:rPr lang="ko-KR" altLang="ko-KR" sz="1600" dirty="0" smtClean="0">
                <a:solidFill>
                  <a:schemeClr val="accent5"/>
                </a:solidFill>
                <a:ea typeface="함초롬바탕" panose="02030604000101010101" pitchFamily="18" charset="-127"/>
                <a:cs typeface="Arial" panose="020B0604020202020204" pitchFamily="34" charset="0"/>
              </a:rPr>
              <a:t>/NanumGothic.ttf </a:t>
            </a:r>
            <a:r>
              <a:rPr lang="ko-KR" altLang="ko-KR" sz="1600" dirty="0">
                <a:solidFill>
                  <a:schemeClr val="accent5"/>
                </a:solidFill>
                <a:ea typeface="함초롬바탕" panose="02030604000101010101" pitchFamily="18" charset="-127"/>
                <a:cs typeface="Arial" panose="020B0604020202020204" pitchFamily="34" charset="0"/>
              </a:rPr>
              <a:t>--</a:t>
            </a:r>
            <a:r>
              <a:rPr lang="ko-KR" altLang="ko-KR" sz="1600" dirty="0" err="1" smtClean="0">
                <a:solidFill>
                  <a:schemeClr val="accent5"/>
                </a:solidFill>
                <a:ea typeface="함초롬바탕" panose="02030604000101010101" pitchFamily="18" charset="-127"/>
                <a:cs typeface="Arial" panose="020B0604020202020204" pitchFamily="34" charset="0"/>
              </a:rPr>
              <a:t>sample_dir</a:t>
            </a:r>
            <a:r>
              <a:rPr lang="ko-KR" altLang="ko-KR" sz="1600" dirty="0" smtClean="0">
                <a:solidFill>
                  <a:schemeClr val="accent5"/>
                </a:solidFill>
                <a:ea typeface="함초롬바탕" panose="02030604000101010101" pitchFamily="18" charset="-127"/>
                <a:cs typeface="Arial" panose="020B0604020202020204" pitchFamily="34" charset="0"/>
              </a:rPr>
              <a:t>=</a:t>
            </a:r>
            <a:r>
              <a:rPr lang="en-US" altLang="ko-KR" sz="1600" dirty="0" err="1" smtClean="0">
                <a:solidFill>
                  <a:schemeClr val="accent5"/>
                </a:solidFill>
                <a:ea typeface="함초롬바탕" panose="02030604000101010101" pitchFamily="18" charset="-127"/>
                <a:cs typeface="Arial" panose="020B0604020202020204" pitchFamily="34" charset="0"/>
              </a:rPr>
              <a:t>root_dir</a:t>
            </a:r>
            <a:r>
              <a:rPr lang="en-US" altLang="ko-KR" sz="1600" dirty="0" smtClean="0">
                <a:solidFill>
                  <a:schemeClr val="accent5"/>
                </a:solidFill>
                <a:ea typeface="함초롬바탕" panose="02030604000101010101" pitchFamily="18" charset="-127"/>
                <a:cs typeface="Arial" panose="020B0604020202020204" pitchFamily="34" charset="0"/>
              </a:rPr>
              <a:t>/image</a:t>
            </a:r>
            <a:r>
              <a:rPr lang="ko-KR" altLang="ko-KR" sz="1600" dirty="0" smtClean="0">
                <a:solidFill>
                  <a:schemeClr val="accent5"/>
                </a:solidFill>
                <a:ea typeface="함초롬바탕" panose="02030604000101010101" pitchFamily="18" charset="-127"/>
                <a:cs typeface="Arial" panose="020B0604020202020204" pitchFamily="34" charset="0"/>
              </a:rPr>
              <a:t> </a:t>
            </a:r>
            <a:r>
              <a:rPr lang="ko-KR" altLang="ko-KR" sz="1600" dirty="0">
                <a:solidFill>
                  <a:schemeClr val="accent5"/>
                </a:solidFill>
                <a:ea typeface="함초롬바탕" panose="02030604000101010101" pitchFamily="18" charset="-127"/>
                <a:cs typeface="Arial" panose="020B0604020202020204" pitchFamily="34" charset="0"/>
              </a:rPr>
              <a:t>--</a:t>
            </a:r>
            <a:r>
              <a:rPr lang="ko-KR" altLang="ko-KR" sz="1600" dirty="0" err="1">
                <a:solidFill>
                  <a:schemeClr val="accent5"/>
                </a:solidFill>
                <a:ea typeface="함초롬바탕" panose="02030604000101010101" pitchFamily="18" charset="-127"/>
                <a:cs typeface="Arial" panose="020B0604020202020204" pitchFamily="34" charset="0"/>
              </a:rPr>
              <a:t>label</a:t>
            </a:r>
            <a:r>
              <a:rPr lang="ko-KR" altLang="ko-KR" sz="1600" dirty="0">
                <a:solidFill>
                  <a:schemeClr val="accent5"/>
                </a:solidFill>
                <a:ea typeface="함초롬바탕" panose="02030604000101010101" pitchFamily="18" charset="-127"/>
                <a:cs typeface="Arial" panose="020B0604020202020204" pitchFamily="34" charset="0"/>
              </a:rPr>
              <a:t>=0 --</a:t>
            </a:r>
            <a:r>
              <a:rPr lang="ko-KR" altLang="ko-KR" sz="1600" dirty="0" err="1" smtClean="0">
                <a:solidFill>
                  <a:schemeClr val="accent5"/>
                </a:solidFill>
                <a:ea typeface="함초롬바탕" panose="02030604000101010101" pitchFamily="18" charset="-127"/>
                <a:cs typeface="Arial" panose="020B0604020202020204" pitchFamily="34" charset="0"/>
              </a:rPr>
              <a:t>handwriting_dir</a:t>
            </a:r>
            <a:r>
              <a:rPr lang="ko-KR" altLang="ko-KR" sz="1600" dirty="0" smtClean="0">
                <a:solidFill>
                  <a:schemeClr val="accent5"/>
                </a:solidFill>
                <a:ea typeface="함초롬바탕" panose="02030604000101010101" pitchFamily="18" charset="-127"/>
                <a:cs typeface="Arial" panose="020B0604020202020204" pitchFamily="34" charset="0"/>
              </a:rPr>
              <a:t>=</a:t>
            </a:r>
            <a:r>
              <a:rPr lang="en-US" altLang="ko-KR" sz="1600" dirty="0" err="1" smtClean="0">
                <a:solidFill>
                  <a:schemeClr val="accent5"/>
                </a:solidFill>
                <a:ea typeface="함초롬바탕" panose="02030604000101010101" pitchFamily="18" charset="-127"/>
                <a:cs typeface="Arial" panose="020B0604020202020204" pitchFamily="34" charset="0"/>
              </a:rPr>
              <a:t>root_dir</a:t>
            </a:r>
            <a:r>
              <a:rPr lang="en-US" altLang="ko-KR" sz="1600" dirty="0" smtClean="0">
                <a:solidFill>
                  <a:schemeClr val="accent5"/>
                </a:solidFill>
                <a:ea typeface="함초롬바탕" panose="02030604000101010101" pitchFamily="18" charset="-127"/>
                <a:cs typeface="Arial" panose="020B0604020202020204" pitchFamily="34" charset="0"/>
              </a:rPr>
              <a:t>/</a:t>
            </a:r>
            <a:r>
              <a:rPr lang="en-US" altLang="ko-KR" sz="1600" dirty="0" err="1" smtClean="0">
                <a:solidFill>
                  <a:schemeClr val="accent5"/>
                </a:solidFill>
                <a:ea typeface="함초롬바탕" panose="02030604000101010101" pitchFamily="18" charset="-127"/>
                <a:cs typeface="Arial" panose="020B0604020202020204" pitchFamily="34" charset="0"/>
              </a:rPr>
              <a:t>cropped_image</a:t>
            </a:r>
            <a:endParaRPr kumimoji="0" lang="ko-KR" altLang="ko-KR" sz="4000" b="1" i="0" u="none" strike="noStrike" cap="none" normalizeH="0" baseline="0" dirty="0" smtClean="0">
              <a:ln>
                <a:noFill/>
              </a:ln>
              <a:solidFill>
                <a:schemeClr val="accent5"/>
              </a:solidFill>
              <a:effectLst/>
              <a:ea typeface="함초롬바탕" panose="02030604000101010101" pitchFamily="18" charset="-127"/>
            </a:endParaRPr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676894" y="5476897"/>
            <a:ext cx="11174680" cy="33855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 dirty="0" err="1" smtClean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  <a:ea typeface="함초롬바탕" panose="02030604000101010101" pitchFamily="18" charset="-127"/>
              </a:rPr>
              <a:t>def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ea typeface="함초롬바탕" panose="02030604000101010101" pitchFamily="18" charset="-127"/>
              </a:rPr>
              <a:t> font2img(</a:t>
            </a:r>
            <a:r>
              <a:rPr kumimoji="0" lang="ko-KR" altLang="ko-KR" sz="1100" b="0" i="0" u="none" strike="noStrike" cap="none" normalizeH="0" baseline="0" dirty="0" err="1" smtClean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ea typeface="함초롬바탕" panose="02030604000101010101" pitchFamily="18" charset="-127"/>
              </a:rPr>
              <a:t>src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ea typeface="함초롬바탕" panose="02030604000101010101" pitchFamily="18" charset="-127"/>
              </a:rPr>
              <a:t>, </a:t>
            </a:r>
            <a:r>
              <a:rPr kumimoji="0" lang="ko-KR" altLang="ko-KR" sz="1100" b="0" i="0" u="none" strike="noStrike" cap="none" normalizeH="0" baseline="0" dirty="0" err="1" smtClean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ea typeface="함초롬바탕" panose="02030604000101010101" pitchFamily="18" charset="-127"/>
              </a:rPr>
              <a:t>dst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ea typeface="함초롬바탕" panose="02030604000101010101" pitchFamily="18" charset="-127"/>
              </a:rPr>
              <a:t>, </a:t>
            </a:r>
            <a:r>
              <a:rPr kumimoji="0" lang="ko-KR" altLang="ko-KR" sz="1100" b="0" i="0" u="none" strike="noStrike" cap="none" normalizeH="0" baseline="0" dirty="0" err="1" smtClean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ea typeface="함초롬바탕" panose="02030604000101010101" pitchFamily="18" charset="-127"/>
              </a:rPr>
              <a:t>charset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ea typeface="함초롬바탕" panose="02030604000101010101" pitchFamily="18" charset="-127"/>
              </a:rPr>
              <a:t>, </a:t>
            </a:r>
            <a:r>
              <a:rPr kumimoji="0" lang="ko-KR" altLang="ko-KR" sz="1100" b="0" i="0" u="none" strike="noStrike" cap="none" normalizeH="0" baseline="0" dirty="0" err="1" smtClean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ea typeface="함초롬바탕" panose="02030604000101010101" pitchFamily="18" charset="-127"/>
              </a:rPr>
              <a:t>char_size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ea typeface="함초롬바탕" panose="02030604000101010101" pitchFamily="18" charset="-127"/>
              </a:rPr>
              <a:t>, </a:t>
            </a:r>
            <a:r>
              <a:rPr kumimoji="0" lang="ko-KR" altLang="ko-KR" sz="1100" b="0" i="0" u="none" strike="noStrike" cap="none" normalizeH="0" baseline="0" dirty="0" err="1" smtClean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ea typeface="함초롬바탕" panose="02030604000101010101" pitchFamily="18" charset="-127"/>
              </a:rPr>
              <a:t>canvas_size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ea typeface="함초롬바탕" panose="02030604000101010101" pitchFamily="18" charset="-127"/>
              </a:rPr>
              <a:t>,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100" b="0" i="0" u="none" strike="noStrike" cap="none" normalizeH="0" baseline="0" dirty="0" err="1" smtClean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ea typeface="함초롬바탕" panose="02030604000101010101" pitchFamily="18" charset="-127"/>
              </a:rPr>
              <a:t>x_offset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ea typeface="함초롬바탕" panose="02030604000101010101" pitchFamily="18" charset="-127"/>
              </a:rPr>
              <a:t>, </a:t>
            </a:r>
            <a:r>
              <a:rPr kumimoji="0" lang="ko-KR" altLang="ko-KR" sz="1100" b="0" i="0" u="none" strike="noStrike" cap="none" normalizeH="0" baseline="0" dirty="0" err="1" smtClean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ea typeface="함초롬바탕" panose="02030604000101010101" pitchFamily="18" charset="-127"/>
              </a:rPr>
              <a:t>y_offset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ea typeface="함초롬바탕" panose="02030604000101010101" pitchFamily="18" charset="-127"/>
              </a:rPr>
              <a:t>, </a:t>
            </a:r>
            <a:r>
              <a:rPr kumimoji="0" lang="ko-KR" altLang="ko-KR" sz="1100" b="0" i="0" u="none" strike="noStrike" cap="none" normalizeH="0" baseline="0" dirty="0" err="1" smtClean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ea typeface="함초롬바탕" panose="02030604000101010101" pitchFamily="18" charset="-127"/>
              </a:rPr>
              <a:t>sample_count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ea typeface="함초롬바탕" panose="02030604000101010101" pitchFamily="18" charset="-127"/>
              </a:rPr>
              <a:t>, </a:t>
            </a:r>
            <a:r>
              <a:rPr kumimoji="0" lang="ko-KR" altLang="ko-KR" sz="1100" b="0" i="0" u="none" strike="noStrike" cap="none" normalizeH="0" baseline="0" dirty="0" err="1" smtClean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ea typeface="함초롬바탕" panose="02030604000101010101" pitchFamily="18" charset="-127"/>
              </a:rPr>
              <a:t>sample_dir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ea typeface="함초롬바탕" panose="02030604000101010101" pitchFamily="18" charset="-127"/>
              </a:rPr>
              <a:t>, </a:t>
            </a:r>
            <a:r>
              <a:rPr kumimoji="0" lang="ko-KR" altLang="ko-KR" sz="1100" b="0" i="0" u="none" strike="noStrike" cap="none" normalizeH="0" baseline="0" dirty="0" err="1" smtClean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ea typeface="함초롬바탕" panose="02030604000101010101" pitchFamily="18" charset="-127"/>
              </a:rPr>
              <a:t>label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  <a:ea typeface="함초롬바탕" panose="02030604000101010101" pitchFamily="18" charset="-127"/>
              </a:rPr>
              <a:t>=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099CC"/>
                </a:solidFill>
                <a:effectLst/>
                <a:latin typeface="Consolas" panose="020B0609020204030204" pitchFamily="49" charset="0"/>
                <a:ea typeface="함초롬바탕" panose="02030604000101010101" pitchFamily="18" charset="-127"/>
              </a:rPr>
              <a:t>0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ea typeface="함초롬바탕" panose="02030604000101010101" pitchFamily="18" charset="-127"/>
              </a:rPr>
              <a:t>, </a:t>
            </a:r>
            <a:r>
              <a:rPr kumimoji="0" lang="ko-KR" altLang="ko-KR" sz="1100" b="0" i="0" u="none" strike="noStrike" cap="none" normalizeH="0" baseline="0" dirty="0" err="1" smtClean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ea typeface="함초롬바탕" panose="02030604000101010101" pitchFamily="18" charset="-127"/>
              </a:rPr>
              <a:t>filter_by_hash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  <a:ea typeface="함초롬바탕" panose="02030604000101010101" pitchFamily="18" charset="-127"/>
              </a:rPr>
              <a:t>=</a:t>
            </a:r>
            <a:r>
              <a:rPr kumimoji="0" lang="ko-KR" altLang="ko-KR" sz="1100" b="0" i="0" u="none" strike="noStrike" cap="none" normalizeH="0" baseline="0" dirty="0" err="1" smtClean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ea typeface="함초롬바탕" panose="02030604000101010101" pitchFamily="18" charset="-127"/>
              </a:rPr>
              <a:t>True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ea typeface="함초롬바탕" panose="02030604000101010101" pitchFamily="18" charset="-127"/>
              </a:rPr>
              <a:t>, </a:t>
            </a:r>
            <a:r>
              <a:rPr kumimoji="0" lang="ko-KR" altLang="ko-KR" sz="1100" b="0" i="0" u="none" strike="noStrike" cap="none" normalizeH="0" baseline="0" dirty="0" err="1" smtClean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ea typeface="함초롬바탕" panose="02030604000101010101" pitchFamily="18" charset="-127"/>
              </a:rPr>
              <a:t>fixed_sample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  <a:ea typeface="함초롬바탕" panose="02030604000101010101" pitchFamily="18" charset="-127"/>
              </a:rPr>
              <a:t>=</a:t>
            </a:r>
            <a:r>
              <a:rPr kumimoji="0" lang="ko-KR" altLang="ko-KR" sz="1100" b="0" i="0" u="none" strike="noStrike" cap="none" normalizeH="0" baseline="0" dirty="0" err="1" smtClean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ea typeface="함초롬바탕" panose="02030604000101010101" pitchFamily="18" charset="-127"/>
              </a:rPr>
              <a:t>False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ea typeface="함초롬바탕" panose="02030604000101010101" pitchFamily="18" charset="-127"/>
              </a:rPr>
              <a:t>, </a:t>
            </a:r>
            <a:r>
              <a:rPr kumimoji="0" lang="ko-KR" altLang="ko-KR" sz="1100" b="0" i="0" u="none" strike="noStrike" cap="none" normalizeH="0" baseline="0" dirty="0" err="1" smtClean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ea typeface="함초롬바탕" panose="02030604000101010101" pitchFamily="18" charset="-127"/>
              </a:rPr>
              <a:t>all_sample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  <a:ea typeface="함초롬바탕" panose="02030604000101010101" pitchFamily="18" charset="-127"/>
              </a:rPr>
              <a:t>=</a:t>
            </a:r>
            <a:r>
              <a:rPr kumimoji="0" lang="ko-KR" altLang="ko-KR" sz="1100" b="0" i="0" u="none" strike="noStrike" cap="none" normalizeH="0" baseline="0" dirty="0" err="1" smtClean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ea typeface="함초롬바탕" panose="02030604000101010101" pitchFamily="18" charset="-127"/>
              </a:rPr>
              <a:t>False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ea typeface="함초롬바탕" panose="02030604000101010101" pitchFamily="18" charset="-127"/>
              </a:rPr>
              <a:t>, </a:t>
            </a:r>
            <a:r>
              <a:rPr kumimoji="0" lang="ko-KR" altLang="ko-KR" sz="1100" b="0" i="0" u="none" strike="noStrike" cap="none" normalizeH="0" baseline="0" dirty="0" err="1" smtClean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ea typeface="함초롬바탕" panose="02030604000101010101" pitchFamily="18" charset="-127"/>
              </a:rPr>
              <a:t>handwriting_dir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A71D5D"/>
                </a:solidFill>
                <a:effectLst/>
                <a:latin typeface="Consolas" panose="020B0609020204030204" pitchFamily="49" charset="0"/>
                <a:ea typeface="함초롬바탕" panose="02030604000101010101" pitchFamily="18" charset="-127"/>
              </a:rPr>
              <a:t>=</a:t>
            </a:r>
            <a:r>
              <a:rPr kumimoji="0" lang="ko-KR" altLang="ko-KR" sz="1100" b="0" i="0" u="none" strike="noStrike" cap="none" normalizeH="0" baseline="0" dirty="0" err="1" smtClean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ea typeface="함초롬바탕" panose="02030604000101010101" pitchFamily="18" charset="-127"/>
              </a:rPr>
              <a:t>False</a:t>
            </a:r>
            <a:r>
              <a:rPr kumimoji="0" lang="ko-KR" altLang="ko-KR" sz="1100" b="0" i="0" u="none" strike="noStrike" cap="none" normalizeH="0" baseline="0" dirty="0" smtClean="0">
                <a:ln>
                  <a:noFill/>
                </a:ln>
                <a:solidFill>
                  <a:srgbClr val="010101"/>
                </a:solidFill>
                <a:effectLst/>
                <a:latin typeface="Consolas" panose="020B0609020204030204" pitchFamily="49" charset="0"/>
                <a:ea typeface="함초롬바탕" panose="02030604000101010101" pitchFamily="18" charset="-127"/>
              </a:rPr>
              <a:t>):</a:t>
            </a:r>
            <a:endParaRPr kumimoji="0" lang="ko-KR" altLang="ko-KR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함초롬바탕" panose="0203060400010101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430975" y="5239590"/>
            <a:ext cx="115190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 err="1" smtClean="0">
                <a:solidFill>
                  <a:schemeClr val="accent5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NanumGothic</a:t>
            </a:r>
            <a:endParaRPr lang="ko-KR" altLang="en-US" sz="1050" dirty="0">
              <a:solidFill>
                <a:schemeClr val="accent5"/>
              </a:solidFill>
              <a:latin typeface="함초롬바탕" panose="02030604000101010101" pitchFamily="18" charset="-127"/>
              <a:ea typeface="함초롬바탕" panose="02030604000101010101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280559" y="5216513"/>
            <a:ext cx="3800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chemeClr val="accent5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80</a:t>
            </a:r>
            <a:endParaRPr lang="ko-KR" altLang="en-US" sz="1200" dirty="0">
              <a:solidFill>
                <a:schemeClr val="accent5"/>
              </a:solidFill>
              <a:latin typeface="함초롬바탕" panose="02030604000101010101" pitchFamily="18" charset="-127"/>
              <a:ea typeface="함초롬바탕" panose="02030604000101010101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114802" y="5215840"/>
            <a:ext cx="4868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chemeClr val="accent5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128</a:t>
            </a:r>
            <a:endParaRPr lang="ko-KR" altLang="en-US" sz="1200" dirty="0">
              <a:solidFill>
                <a:schemeClr val="accent5"/>
              </a:solidFill>
              <a:latin typeface="함초롬바탕" panose="02030604000101010101" pitchFamily="18" charset="-127"/>
              <a:ea typeface="함초롬바탕" panose="0203060400010101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11479" y="5826201"/>
            <a:ext cx="3800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chemeClr val="accent5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27</a:t>
            </a:r>
            <a:endParaRPr lang="ko-KR" altLang="en-US" sz="1200" dirty="0">
              <a:solidFill>
                <a:schemeClr val="accent5"/>
              </a:solidFill>
              <a:latin typeface="함초롬바탕" panose="02030604000101010101" pitchFamily="18" charset="-127"/>
              <a:ea typeface="함초롬바탕" panose="0203060400010101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532907" y="5814118"/>
            <a:ext cx="3800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chemeClr val="accent5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16</a:t>
            </a:r>
            <a:endParaRPr lang="ko-KR" altLang="en-US" sz="1200" dirty="0">
              <a:solidFill>
                <a:schemeClr val="accent5"/>
              </a:solidFill>
              <a:latin typeface="함초롬바탕" panose="02030604000101010101" pitchFamily="18" charset="-127"/>
              <a:ea typeface="함초롬바탕" panose="02030604000101010101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426029" y="5819896"/>
            <a:ext cx="52400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chemeClr val="accent5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1000</a:t>
            </a:r>
            <a:endParaRPr lang="ko-KR" altLang="en-US" sz="1200" dirty="0">
              <a:solidFill>
                <a:schemeClr val="accent5"/>
              </a:solidFill>
              <a:latin typeface="함초롬바탕" panose="02030604000101010101" pitchFamily="18" charset="-127"/>
              <a:ea typeface="함초롬바탕" panose="02030604000101010101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218214" y="5798836"/>
            <a:ext cx="9663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chemeClr val="accent5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image</a:t>
            </a:r>
            <a:endParaRPr lang="ko-KR" altLang="en-US" sz="1200" dirty="0">
              <a:solidFill>
                <a:schemeClr val="accent5"/>
              </a:solidFill>
              <a:latin typeface="함초롬바탕" panose="02030604000101010101" pitchFamily="18" charset="-127"/>
              <a:ea typeface="함초롬바탕" panose="02030604000101010101" pitchFamily="18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912116" y="3903264"/>
            <a:ext cx="9927771" cy="88554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함초롬바탕" panose="02030604000101010101" pitchFamily="18" charset="-127"/>
              <a:ea typeface="함초롬바탕" panose="02030604000101010101" pitchFamily="18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9605420" y="5798835"/>
            <a:ext cx="13397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err="1">
                <a:solidFill>
                  <a:schemeClr val="accent5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c</a:t>
            </a:r>
            <a:r>
              <a:rPr lang="en-US" altLang="ko-KR" sz="1200" dirty="0" err="1" smtClean="0">
                <a:solidFill>
                  <a:schemeClr val="accent5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ropped_image</a:t>
            </a:r>
            <a:endParaRPr lang="ko-KR" altLang="en-US" sz="1200" dirty="0">
              <a:solidFill>
                <a:schemeClr val="accent5"/>
              </a:solidFill>
              <a:latin typeface="함초롬바탕" panose="02030604000101010101" pitchFamily="18" charset="-127"/>
              <a:ea typeface="함초롬바탕" panose="02030604000101010101" pitchFamily="18" charset="-127"/>
            </a:endParaRP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508" t="14663" r="13593"/>
          <a:stretch/>
        </p:blipFill>
        <p:spPr>
          <a:xfrm>
            <a:off x="5353209" y="1531387"/>
            <a:ext cx="1484415" cy="1398071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5236723" y="3018750"/>
            <a:ext cx="17173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latin typeface="함초롬바탕" panose="02030604000101010101" pitchFamily="18" charset="-127"/>
                <a:ea typeface="함초롬바탕" panose="02030604000101010101" pitchFamily="18" charset="-127"/>
              </a:rPr>
              <a:t>NanumGothic.ttf</a:t>
            </a:r>
            <a:endParaRPr lang="ko-KR" altLang="en-US" sz="1600" dirty="0">
              <a:latin typeface="함초롬바탕" panose="02030604000101010101" pitchFamily="18" charset="-127"/>
              <a:ea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4761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4384" y="296883"/>
            <a:ext cx="8217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함초롬바탕" panose="02030604000101010101" pitchFamily="18" charset="-127"/>
                <a:ea typeface="함초롬바탕" panose="02030604000101010101" pitchFamily="18" charset="-127"/>
              </a:rPr>
              <a:t>Step 2) source font + handwritten font =&gt; font image </a:t>
            </a:r>
            <a:r>
              <a:rPr lang="ko-KR" altLang="en-US" dirty="0" smtClean="0">
                <a:latin typeface="함초롬바탕" panose="02030604000101010101" pitchFamily="18" charset="-127"/>
                <a:ea typeface="함초롬바탕" panose="02030604000101010101" pitchFamily="18" charset="-127"/>
              </a:rPr>
              <a:t>생성</a:t>
            </a:r>
            <a:r>
              <a:rPr lang="en-US" altLang="ko-KR" dirty="0" smtClean="0">
                <a:latin typeface="함초롬바탕" panose="02030604000101010101" pitchFamily="18" charset="-127"/>
                <a:ea typeface="함초롬바탕" panose="02030604000101010101" pitchFamily="18" charset="-127"/>
              </a:rPr>
              <a:t> – </a:t>
            </a:r>
            <a:r>
              <a:rPr lang="en-US" altLang="ko-KR" dirty="0" smtClean="0">
                <a:solidFill>
                  <a:srgbClr val="FF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font2img.py</a:t>
            </a:r>
            <a:endParaRPr lang="ko-KR" altLang="en-US" dirty="0">
              <a:solidFill>
                <a:srgbClr val="FF0000"/>
              </a:solidFill>
              <a:latin typeface="함초롬바탕" panose="02030604000101010101" pitchFamily="18" charset="-127"/>
              <a:ea typeface="함초롬바탕" panose="02030604000101010101" pitchFamily="18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44384" y="1098575"/>
            <a:ext cx="20281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i="0" dirty="0" err="1" smtClean="0">
                <a:solidFill>
                  <a:srgbClr val="D73A49"/>
                </a:solidFill>
                <a:effectLst/>
                <a:latin typeface="SFMono-Regular"/>
                <a:ea typeface="함초롬바탕" panose="02030604000101010101" pitchFamily="18" charset="-127"/>
              </a:rPr>
              <a:t>def</a:t>
            </a:r>
            <a:r>
              <a:rPr lang="en-US" altLang="ko-KR" b="1" i="0" dirty="0" smtClean="0">
                <a:solidFill>
                  <a:srgbClr val="24292E"/>
                </a:solidFill>
                <a:effectLst/>
                <a:latin typeface="SFMono-Regular"/>
                <a:ea typeface="함초롬바탕" panose="02030604000101010101" pitchFamily="18" charset="-127"/>
              </a:rPr>
              <a:t> </a:t>
            </a:r>
            <a:r>
              <a:rPr lang="en-US" altLang="ko-KR" b="1" i="0" dirty="0" smtClean="0">
                <a:solidFill>
                  <a:srgbClr val="6F42C1"/>
                </a:solidFill>
                <a:effectLst/>
                <a:latin typeface="SFMono-Regular"/>
                <a:ea typeface="함초롬바탕" panose="02030604000101010101" pitchFamily="18" charset="-127"/>
              </a:rPr>
              <a:t>font2img</a:t>
            </a:r>
            <a:r>
              <a:rPr lang="en-US" altLang="ko-KR" b="1" i="0" dirty="0" smtClean="0">
                <a:effectLst/>
                <a:latin typeface="SFMono-Regular"/>
                <a:ea typeface="함초롬바탕" panose="02030604000101010101" pitchFamily="18" charset="-127"/>
              </a:rPr>
              <a:t> () :</a:t>
            </a:r>
            <a:endParaRPr lang="ko-KR" altLang="en-US" b="1" dirty="0">
              <a:latin typeface="함초롬바탕" panose="02030604000101010101" pitchFamily="18" charset="-127"/>
              <a:ea typeface="함초롬바탕" panose="02030604000101010101" pitchFamily="18" charset="-127"/>
            </a:endParaRPr>
          </a:p>
        </p:txBody>
      </p:sp>
      <p:grpSp>
        <p:nvGrpSpPr>
          <p:cNvPr id="32" name="그룹 31"/>
          <p:cNvGrpSpPr/>
          <p:nvPr/>
        </p:nvGrpSpPr>
        <p:grpSpPr>
          <a:xfrm>
            <a:off x="603658" y="1805051"/>
            <a:ext cx="6668180" cy="513760"/>
            <a:chOff x="603658" y="1805051"/>
            <a:chExt cx="6668180" cy="513760"/>
          </a:xfrm>
        </p:grpSpPr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3658" y="1805051"/>
              <a:ext cx="6668180" cy="513760"/>
            </a:xfrm>
            <a:prstGeom prst="rect">
              <a:avLst/>
            </a:prstGeom>
          </p:spPr>
        </p:pic>
        <p:sp>
          <p:nvSpPr>
            <p:cNvPr id="23" name="직사각형 22"/>
            <p:cNvSpPr/>
            <p:nvPr/>
          </p:nvSpPr>
          <p:spPr>
            <a:xfrm>
              <a:off x="2517569" y="1805051"/>
              <a:ext cx="1686296" cy="25688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</a:endParaRPr>
            </a:p>
          </p:txBody>
        </p:sp>
      </p:grpSp>
      <p:cxnSp>
        <p:nvCxnSpPr>
          <p:cNvPr id="31" name="직선 연결선 30"/>
          <p:cNvCxnSpPr/>
          <p:nvPr/>
        </p:nvCxnSpPr>
        <p:spPr>
          <a:xfrm>
            <a:off x="0" y="2544434"/>
            <a:ext cx="12192000" cy="0"/>
          </a:xfrm>
          <a:prstGeom prst="line">
            <a:avLst/>
          </a:prstGeom>
          <a:ln w="285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그룹 2"/>
          <p:cNvGrpSpPr/>
          <p:nvPr/>
        </p:nvGrpSpPr>
        <p:grpSpPr>
          <a:xfrm>
            <a:off x="603658" y="2947857"/>
            <a:ext cx="5172075" cy="3359643"/>
            <a:chOff x="603658" y="2947857"/>
            <a:chExt cx="5172075" cy="3359643"/>
          </a:xfrm>
        </p:grpSpPr>
        <p:grpSp>
          <p:nvGrpSpPr>
            <p:cNvPr id="27" name="그룹 26"/>
            <p:cNvGrpSpPr/>
            <p:nvPr/>
          </p:nvGrpSpPr>
          <p:grpSpPr>
            <a:xfrm>
              <a:off x="603658" y="2947857"/>
              <a:ext cx="5172075" cy="2773078"/>
              <a:chOff x="719261" y="3236392"/>
              <a:chExt cx="5172075" cy="2773078"/>
            </a:xfrm>
          </p:grpSpPr>
          <p:pic>
            <p:nvPicPr>
              <p:cNvPr id="22" name="그림 21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19261" y="3294845"/>
                <a:ext cx="5172075" cy="2714625"/>
              </a:xfrm>
              <a:prstGeom prst="rect">
                <a:avLst/>
              </a:prstGeom>
            </p:spPr>
          </p:pic>
          <p:sp>
            <p:nvSpPr>
              <p:cNvPr id="24" name="직사각형 23"/>
              <p:cNvSpPr/>
              <p:nvPr/>
            </p:nvSpPr>
            <p:spPr>
              <a:xfrm>
                <a:off x="997526" y="3236392"/>
                <a:ext cx="1520043" cy="256880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함초롬바탕" panose="02030604000101010101" pitchFamily="18" charset="-127"/>
                  <a:ea typeface="함초롬바탕" panose="02030604000101010101" pitchFamily="18" charset="-127"/>
                </a:endParaRPr>
              </a:p>
            </p:txBody>
          </p:sp>
        </p:grpSp>
        <p:sp>
          <p:nvSpPr>
            <p:cNvPr id="33" name="TextBox 32"/>
            <p:cNvSpPr txBox="1"/>
            <p:nvPr/>
          </p:nvSpPr>
          <p:spPr>
            <a:xfrm>
              <a:off x="1311155" y="5939365"/>
              <a:ext cx="2719449" cy="3681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>
                  <a:latin typeface="함초롬바탕" panose="02030604000101010101" pitchFamily="18" charset="-127"/>
                  <a:ea typeface="함초롬바탕" panose="02030604000101010101" pitchFamily="18" charset="-127"/>
                </a:rPr>
                <a:t>중복된 문자 집합 반환</a:t>
              </a:r>
              <a:endPara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1585718" y="4857805"/>
              <a:ext cx="1145607" cy="236710"/>
            </a:xfrm>
            <a:prstGeom prst="rect">
              <a:avLst/>
            </a:prstGeom>
            <a:noFill/>
            <a:ln w="1905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</a:endParaRP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6096000" y="2872557"/>
            <a:ext cx="5867400" cy="1051252"/>
            <a:chOff x="6096000" y="2872557"/>
            <a:chExt cx="5867400" cy="1051252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96000" y="2914159"/>
              <a:ext cx="5867400" cy="1009650"/>
            </a:xfrm>
            <a:prstGeom prst="rect">
              <a:avLst/>
            </a:prstGeom>
          </p:spPr>
        </p:pic>
        <p:sp>
          <p:nvSpPr>
            <p:cNvPr id="19" name="직사각형 18"/>
            <p:cNvSpPr/>
            <p:nvPr/>
          </p:nvSpPr>
          <p:spPr>
            <a:xfrm>
              <a:off x="6376384" y="2872557"/>
              <a:ext cx="1145607" cy="236710"/>
            </a:xfrm>
            <a:prstGeom prst="rect">
              <a:avLst/>
            </a:prstGeom>
            <a:noFill/>
            <a:ln w="1905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</a:endParaRP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7510115" y="4396139"/>
            <a:ext cx="1403358" cy="1418899"/>
            <a:chOff x="7510115" y="4396139"/>
            <a:chExt cx="1403358" cy="1418899"/>
          </a:xfrm>
        </p:grpSpPr>
        <p:sp>
          <p:nvSpPr>
            <p:cNvPr id="6" name="직사각형 5"/>
            <p:cNvSpPr/>
            <p:nvPr/>
          </p:nvSpPr>
          <p:spPr>
            <a:xfrm>
              <a:off x="7526130" y="4422654"/>
              <a:ext cx="1387343" cy="1392384"/>
            </a:xfrm>
            <a:prstGeom prst="rect">
              <a:avLst/>
            </a:prstGeom>
            <a:noFill/>
            <a:ln>
              <a:solidFill>
                <a:schemeClr val="bg2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510115" y="4396139"/>
              <a:ext cx="92136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4800" dirty="0">
                  <a:latin typeface="함초롬바탕" panose="02030604000101010101" pitchFamily="18" charset="-127"/>
                  <a:ea typeface="함초롬바탕" panose="02030604000101010101" pitchFamily="18" charset="-127"/>
                </a:rPr>
                <a:t>가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30514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직선 연결선 2"/>
          <p:cNvCxnSpPr/>
          <p:nvPr/>
        </p:nvCxnSpPr>
        <p:spPr>
          <a:xfrm flipV="1">
            <a:off x="363682" y="3075709"/>
            <a:ext cx="11492345" cy="31174"/>
          </a:xfrm>
          <a:prstGeom prst="line">
            <a:avLst/>
          </a:prstGeom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1652155" y="3117273"/>
            <a:ext cx="0" cy="1122218"/>
          </a:xfrm>
          <a:prstGeom prst="line">
            <a:avLst/>
          </a:prstGeom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타원 9"/>
          <p:cNvSpPr/>
          <p:nvPr/>
        </p:nvSpPr>
        <p:spPr>
          <a:xfrm>
            <a:off x="1059873" y="4218709"/>
            <a:ext cx="1174173" cy="1080654"/>
          </a:xfrm>
          <a:prstGeom prst="ellipse">
            <a:avLst/>
          </a:prstGeom>
          <a:noFill/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이등변 삼각형 10"/>
          <p:cNvSpPr/>
          <p:nvPr/>
        </p:nvSpPr>
        <p:spPr>
          <a:xfrm rot="10800000">
            <a:off x="1527463" y="3117272"/>
            <a:ext cx="238991" cy="197427"/>
          </a:xfrm>
          <a:prstGeom prst="triangl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1330036" y="4551218"/>
            <a:ext cx="674031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crop</a:t>
            </a:r>
            <a:endParaRPr lang="ko-KR" altLang="en-US" b="1" dirty="0"/>
          </a:p>
        </p:txBody>
      </p:sp>
      <p:cxnSp>
        <p:nvCxnSpPr>
          <p:cNvPr id="13" name="직선 연결선 12"/>
          <p:cNvCxnSpPr>
            <a:stCxn id="14" idx="4"/>
          </p:cNvCxnSpPr>
          <p:nvPr/>
        </p:nvCxnSpPr>
        <p:spPr>
          <a:xfrm flipH="1">
            <a:off x="3564085" y="2192481"/>
            <a:ext cx="5197" cy="904010"/>
          </a:xfrm>
          <a:prstGeom prst="line">
            <a:avLst/>
          </a:prstGeom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타원 13"/>
          <p:cNvSpPr/>
          <p:nvPr/>
        </p:nvSpPr>
        <p:spPr>
          <a:xfrm>
            <a:off x="2982195" y="1111827"/>
            <a:ext cx="1174173" cy="1080654"/>
          </a:xfrm>
          <a:prstGeom prst="ellipse">
            <a:avLst/>
          </a:prstGeom>
          <a:noFill/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이등변 삼각형 14"/>
          <p:cNvSpPr/>
          <p:nvPr/>
        </p:nvSpPr>
        <p:spPr>
          <a:xfrm rot="10800000" flipV="1">
            <a:off x="3449783" y="2899063"/>
            <a:ext cx="238991" cy="197427"/>
          </a:xfrm>
          <a:prstGeom prst="triangl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2867894" y="1444336"/>
            <a:ext cx="1449436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font2image</a:t>
            </a:r>
            <a:endParaRPr lang="ko-KR" altLang="en-US" b="1" dirty="0"/>
          </a:p>
        </p:txBody>
      </p:sp>
      <p:cxnSp>
        <p:nvCxnSpPr>
          <p:cNvPr id="18" name="직선 연결선 17"/>
          <p:cNvCxnSpPr>
            <a:stCxn id="20" idx="0"/>
            <a:endCxn id="19" idx="0"/>
          </p:cNvCxnSpPr>
          <p:nvPr/>
        </p:nvCxnSpPr>
        <p:spPr>
          <a:xfrm>
            <a:off x="5730592" y="3283526"/>
            <a:ext cx="10393" cy="1402776"/>
          </a:xfrm>
          <a:prstGeom prst="line">
            <a:avLst/>
          </a:prstGeom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타원 18"/>
          <p:cNvSpPr/>
          <p:nvPr/>
        </p:nvSpPr>
        <p:spPr>
          <a:xfrm>
            <a:off x="5153898" y="4686302"/>
            <a:ext cx="1174173" cy="1080654"/>
          </a:xfrm>
          <a:prstGeom prst="ellipse">
            <a:avLst/>
          </a:prstGeom>
          <a:noFill/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이등변 삼각형 19"/>
          <p:cNvSpPr/>
          <p:nvPr/>
        </p:nvSpPr>
        <p:spPr>
          <a:xfrm rot="10800000">
            <a:off x="5611097" y="3086099"/>
            <a:ext cx="238991" cy="197427"/>
          </a:xfrm>
          <a:prstGeom prst="triangl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5257805" y="5029202"/>
            <a:ext cx="97546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b="1" dirty="0" err="1" smtClean="0"/>
              <a:t>pakage</a:t>
            </a:r>
            <a:endParaRPr lang="ko-KR" altLang="en-US" b="1" dirty="0"/>
          </a:p>
        </p:txBody>
      </p:sp>
      <p:cxnSp>
        <p:nvCxnSpPr>
          <p:cNvPr id="22" name="직선 연결선 21"/>
          <p:cNvCxnSpPr>
            <a:stCxn id="23" idx="4"/>
            <a:endCxn id="24" idx="0"/>
          </p:cNvCxnSpPr>
          <p:nvPr/>
        </p:nvCxnSpPr>
        <p:spPr>
          <a:xfrm flipH="1">
            <a:off x="7995811" y="1641764"/>
            <a:ext cx="20786" cy="1236518"/>
          </a:xfrm>
          <a:prstGeom prst="line">
            <a:avLst/>
          </a:prstGeom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타원 22"/>
          <p:cNvSpPr/>
          <p:nvPr/>
        </p:nvSpPr>
        <p:spPr>
          <a:xfrm>
            <a:off x="7429510" y="561110"/>
            <a:ext cx="1174173" cy="1080654"/>
          </a:xfrm>
          <a:prstGeom prst="ellipse">
            <a:avLst/>
          </a:prstGeom>
          <a:noFill/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이등변 삼각형 23"/>
          <p:cNvSpPr/>
          <p:nvPr/>
        </p:nvSpPr>
        <p:spPr>
          <a:xfrm rot="10800000" flipV="1">
            <a:off x="7876316" y="2878282"/>
            <a:ext cx="238991" cy="197427"/>
          </a:xfrm>
          <a:prstGeom prst="triangl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7689282" y="914401"/>
            <a:ext cx="694421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train</a:t>
            </a:r>
            <a:endParaRPr lang="ko-KR" altLang="en-US" b="1" dirty="0"/>
          </a:p>
        </p:txBody>
      </p:sp>
      <p:cxnSp>
        <p:nvCxnSpPr>
          <p:cNvPr id="26" name="직선 연결선 25"/>
          <p:cNvCxnSpPr/>
          <p:nvPr/>
        </p:nvCxnSpPr>
        <p:spPr>
          <a:xfrm flipH="1">
            <a:off x="10390909" y="3096491"/>
            <a:ext cx="10" cy="779318"/>
          </a:xfrm>
          <a:prstGeom prst="line">
            <a:avLst/>
          </a:prstGeom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타원 26"/>
          <p:cNvSpPr/>
          <p:nvPr/>
        </p:nvSpPr>
        <p:spPr>
          <a:xfrm>
            <a:off x="9819419" y="3865418"/>
            <a:ext cx="1174173" cy="1080654"/>
          </a:xfrm>
          <a:prstGeom prst="ellipse">
            <a:avLst/>
          </a:prstGeom>
          <a:noFill/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이등변 삼각형 27"/>
          <p:cNvSpPr/>
          <p:nvPr/>
        </p:nvSpPr>
        <p:spPr>
          <a:xfrm rot="10800000">
            <a:off x="10266227" y="3096490"/>
            <a:ext cx="238991" cy="197427"/>
          </a:xfrm>
          <a:prstGeom prst="triangle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10089582" y="4218709"/>
            <a:ext cx="694421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infer</a:t>
            </a:r>
            <a:endParaRPr lang="ko-KR" altLang="en-US" b="1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365539" y="5776046"/>
            <a:ext cx="715792" cy="5624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8" name="TextBox 37"/>
          <p:cNvSpPr txBox="1"/>
          <p:nvPr/>
        </p:nvSpPr>
        <p:spPr>
          <a:xfrm>
            <a:off x="519545" y="2608118"/>
            <a:ext cx="1792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Scanned image</a:t>
            </a:r>
            <a:endParaRPr lang="ko-KR" altLang="en-US" dirty="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98586" y="1943100"/>
            <a:ext cx="491658" cy="619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0" name="TextBox 39"/>
          <p:cNvSpPr txBox="1"/>
          <p:nvPr/>
        </p:nvSpPr>
        <p:spPr>
          <a:xfrm>
            <a:off x="737755" y="5413664"/>
            <a:ext cx="1773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cropped image</a:t>
            </a:r>
            <a:endParaRPr lang="ko-KR" altLang="en-US" dirty="0"/>
          </a:p>
        </p:txBody>
      </p:sp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84302" y="3765839"/>
            <a:ext cx="1038225" cy="552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648071" y="3785755"/>
            <a:ext cx="100965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4" name="TextBox 43"/>
          <p:cNvSpPr txBox="1"/>
          <p:nvPr/>
        </p:nvSpPr>
        <p:spPr>
          <a:xfrm>
            <a:off x="2566549" y="3356263"/>
            <a:ext cx="2215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train.png &amp; val.png</a:t>
            </a:r>
            <a:endParaRPr lang="ko-KR" altLang="en-US" dirty="0"/>
          </a:p>
        </p:txBody>
      </p:sp>
      <p:sp>
        <p:nvSpPr>
          <p:cNvPr id="46" name="TextBox 45"/>
          <p:cNvSpPr txBox="1"/>
          <p:nvPr/>
        </p:nvSpPr>
        <p:spPr>
          <a:xfrm>
            <a:off x="5288967" y="1745672"/>
            <a:ext cx="829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object</a:t>
            </a:r>
            <a:endParaRPr lang="ko-KR" altLang="en-US" dirty="0"/>
          </a:p>
        </p:txBody>
      </p:sp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009719" y="2114984"/>
            <a:ext cx="676275" cy="695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6" name="Picture 8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759161" y="2129270"/>
            <a:ext cx="590550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7598785" y="3768869"/>
            <a:ext cx="736276" cy="4186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1" name="TextBox 50"/>
          <p:cNvSpPr txBox="1"/>
          <p:nvPr/>
        </p:nvSpPr>
        <p:spPr>
          <a:xfrm>
            <a:off x="7543800" y="3439390"/>
            <a:ext cx="925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sample</a:t>
            </a:r>
            <a:endParaRPr lang="ko-KR" altLang="en-US" dirty="0"/>
          </a:p>
        </p:txBody>
      </p:sp>
      <p:sp>
        <p:nvSpPr>
          <p:cNvPr id="52" name="TextBox 51"/>
          <p:cNvSpPr txBox="1"/>
          <p:nvPr/>
        </p:nvSpPr>
        <p:spPr>
          <a:xfrm>
            <a:off x="498763" y="405246"/>
            <a:ext cx="183575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 smtClean="0">
                <a:latin typeface="함초롬바탕" panose="02030604000101010101" pitchFamily="18" charset="-127"/>
                <a:ea typeface="함초롬바탕" panose="02030604000101010101" pitchFamily="18" charset="-127"/>
              </a:rPr>
              <a:t>5-Step</a:t>
            </a:r>
            <a:endParaRPr lang="ko-KR" altLang="en-US" sz="4000" b="1" dirty="0">
              <a:latin typeface="함초롬바탕" panose="02030604000101010101" pitchFamily="18" charset="-127"/>
              <a:ea typeface="함초롬바탕" panose="02030604000101010101" pitchFamily="18" charset="-127"/>
            </a:endParaRPr>
          </a:p>
        </p:txBody>
      </p:sp>
      <p:pic>
        <p:nvPicPr>
          <p:cNvPr id="2059" name="Picture 11" descr="https://mail.naver.com/read/image/?mailSN=1512&amp;attachIndex=2&amp;contentType=image/png&amp;offset=1466&amp;size=1752&amp;mimeSN=1531106957.633876.12548.1792&amp;org=1&amp;u=yejin8861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10165773" y="2357293"/>
            <a:ext cx="466725" cy="457200"/>
          </a:xfrm>
          <a:prstGeom prst="rect">
            <a:avLst/>
          </a:prstGeom>
          <a:noFill/>
        </p:spPr>
      </p:pic>
      <p:sp>
        <p:nvSpPr>
          <p:cNvPr id="54" name="TextBox 53"/>
          <p:cNvSpPr txBox="1"/>
          <p:nvPr/>
        </p:nvSpPr>
        <p:spPr>
          <a:xfrm>
            <a:off x="9975274" y="1943099"/>
            <a:ext cx="755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result</a:t>
            </a:r>
            <a:endParaRPr lang="ko-KR" alt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4384" y="296883"/>
            <a:ext cx="8217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함초롬바탕" panose="02030604000101010101" pitchFamily="18" charset="-127"/>
                <a:ea typeface="함초롬바탕" panose="02030604000101010101" pitchFamily="18" charset="-127"/>
              </a:rPr>
              <a:t>Step 2) source font + handwritten font =&gt; font image </a:t>
            </a:r>
            <a:r>
              <a:rPr lang="ko-KR" altLang="en-US" dirty="0" smtClean="0">
                <a:latin typeface="함초롬바탕" panose="02030604000101010101" pitchFamily="18" charset="-127"/>
                <a:ea typeface="함초롬바탕" panose="02030604000101010101" pitchFamily="18" charset="-127"/>
              </a:rPr>
              <a:t>생성</a:t>
            </a:r>
            <a:r>
              <a:rPr lang="en-US" altLang="ko-KR" dirty="0" smtClean="0">
                <a:latin typeface="함초롬바탕" panose="02030604000101010101" pitchFamily="18" charset="-127"/>
                <a:ea typeface="함초롬바탕" panose="02030604000101010101" pitchFamily="18" charset="-127"/>
              </a:rPr>
              <a:t> – </a:t>
            </a:r>
            <a:r>
              <a:rPr lang="en-US" altLang="ko-KR" dirty="0" smtClean="0">
                <a:solidFill>
                  <a:srgbClr val="FF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font2img.py</a:t>
            </a:r>
            <a:endParaRPr lang="ko-KR" altLang="en-US" dirty="0">
              <a:solidFill>
                <a:srgbClr val="FF0000"/>
              </a:solidFill>
              <a:latin typeface="함초롬바탕" panose="02030604000101010101" pitchFamily="18" charset="-127"/>
              <a:ea typeface="함초롬바탕" panose="02030604000101010101" pitchFamily="18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44384" y="1098575"/>
            <a:ext cx="20281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i="0" dirty="0" err="1" smtClean="0">
                <a:solidFill>
                  <a:srgbClr val="D73A49"/>
                </a:solidFill>
                <a:effectLst/>
                <a:latin typeface="SFMono-Regular"/>
                <a:ea typeface="함초롬바탕" panose="02030604000101010101" pitchFamily="18" charset="-127"/>
              </a:rPr>
              <a:t>def</a:t>
            </a:r>
            <a:r>
              <a:rPr lang="en-US" altLang="ko-KR" b="1" i="0" dirty="0" smtClean="0">
                <a:solidFill>
                  <a:srgbClr val="24292E"/>
                </a:solidFill>
                <a:effectLst/>
                <a:latin typeface="SFMono-Regular"/>
                <a:ea typeface="함초롬바탕" panose="02030604000101010101" pitchFamily="18" charset="-127"/>
              </a:rPr>
              <a:t> </a:t>
            </a:r>
            <a:r>
              <a:rPr lang="en-US" altLang="ko-KR" b="1" i="0" dirty="0" smtClean="0">
                <a:solidFill>
                  <a:srgbClr val="6F42C1"/>
                </a:solidFill>
                <a:effectLst/>
                <a:latin typeface="SFMono-Regular"/>
                <a:ea typeface="함초롬바탕" panose="02030604000101010101" pitchFamily="18" charset="-127"/>
              </a:rPr>
              <a:t>font2img</a:t>
            </a:r>
            <a:r>
              <a:rPr lang="en-US" altLang="ko-KR" b="1" i="0" dirty="0" smtClean="0">
                <a:effectLst/>
                <a:latin typeface="SFMono-Regular"/>
                <a:ea typeface="함초롬바탕" panose="02030604000101010101" pitchFamily="18" charset="-127"/>
              </a:rPr>
              <a:t> () :</a:t>
            </a:r>
            <a:endParaRPr lang="ko-KR" altLang="en-US" b="1" dirty="0">
              <a:latin typeface="함초롬바탕" panose="02030604000101010101" pitchFamily="18" charset="-127"/>
              <a:ea typeface="함초롬바탕" panose="02030604000101010101" pitchFamily="18" charset="-127"/>
            </a:endParaRPr>
          </a:p>
        </p:txBody>
      </p:sp>
      <p:grpSp>
        <p:nvGrpSpPr>
          <p:cNvPr id="32" name="그룹 31"/>
          <p:cNvGrpSpPr/>
          <p:nvPr/>
        </p:nvGrpSpPr>
        <p:grpSpPr>
          <a:xfrm>
            <a:off x="603658" y="1805051"/>
            <a:ext cx="6668180" cy="513760"/>
            <a:chOff x="603658" y="1805051"/>
            <a:chExt cx="6668180" cy="513760"/>
          </a:xfrm>
        </p:grpSpPr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3658" y="1805051"/>
              <a:ext cx="6668180" cy="513760"/>
            </a:xfrm>
            <a:prstGeom prst="rect">
              <a:avLst/>
            </a:prstGeom>
          </p:spPr>
        </p:pic>
        <p:sp>
          <p:nvSpPr>
            <p:cNvPr id="25" name="직사각형 24"/>
            <p:cNvSpPr/>
            <p:nvPr/>
          </p:nvSpPr>
          <p:spPr>
            <a:xfrm>
              <a:off x="1619002" y="2061931"/>
              <a:ext cx="1242951" cy="256880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</a:endParaRPr>
            </a:p>
          </p:txBody>
        </p:sp>
      </p:grpSp>
      <p:cxnSp>
        <p:nvCxnSpPr>
          <p:cNvPr id="31" name="직선 연결선 30"/>
          <p:cNvCxnSpPr/>
          <p:nvPr/>
        </p:nvCxnSpPr>
        <p:spPr>
          <a:xfrm>
            <a:off x="0" y="2544434"/>
            <a:ext cx="12192000" cy="0"/>
          </a:xfrm>
          <a:prstGeom prst="line">
            <a:avLst/>
          </a:prstGeom>
          <a:ln w="285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그룹 38"/>
          <p:cNvGrpSpPr/>
          <p:nvPr/>
        </p:nvGrpSpPr>
        <p:grpSpPr>
          <a:xfrm>
            <a:off x="6096000" y="2922168"/>
            <a:ext cx="5867400" cy="236710"/>
            <a:chOff x="6096000" y="2922168"/>
            <a:chExt cx="5867400" cy="236710"/>
          </a:xfrm>
        </p:grpSpPr>
        <p:pic>
          <p:nvPicPr>
            <p:cNvPr id="35" name="그림 34"/>
            <p:cNvPicPr>
              <a:picLocks noChangeAspect="1"/>
            </p:cNvPicPr>
            <p:nvPr/>
          </p:nvPicPr>
          <p:blipFill rotWithShape="1">
            <a:blip r:embed="rId3"/>
            <a:srcRect b="80123"/>
            <a:stretch/>
          </p:blipFill>
          <p:spPr>
            <a:xfrm>
              <a:off x="6096000" y="2952822"/>
              <a:ext cx="5867400" cy="200686"/>
            </a:xfrm>
            <a:prstGeom prst="rect">
              <a:avLst/>
            </a:prstGeom>
          </p:spPr>
        </p:pic>
        <p:sp>
          <p:nvSpPr>
            <p:cNvPr id="36" name="직사각형 35"/>
            <p:cNvSpPr/>
            <p:nvPr/>
          </p:nvSpPr>
          <p:spPr>
            <a:xfrm>
              <a:off x="6376384" y="2922168"/>
              <a:ext cx="1145607" cy="236710"/>
            </a:xfrm>
            <a:prstGeom prst="rect">
              <a:avLst/>
            </a:prstGeom>
            <a:noFill/>
            <a:ln w="1905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</a:endParaRPr>
            </a:p>
          </p:txBody>
        </p:sp>
      </p:grpSp>
      <p:grpSp>
        <p:nvGrpSpPr>
          <p:cNvPr id="38" name="그룹 37"/>
          <p:cNvGrpSpPr/>
          <p:nvPr/>
        </p:nvGrpSpPr>
        <p:grpSpPr>
          <a:xfrm>
            <a:off x="603658" y="2916260"/>
            <a:ext cx="4501286" cy="3817493"/>
            <a:chOff x="603658" y="2916260"/>
            <a:chExt cx="4501286" cy="3817493"/>
          </a:xfrm>
        </p:grpSpPr>
        <p:grpSp>
          <p:nvGrpSpPr>
            <p:cNvPr id="29" name="그룹 28"/>
            <p:cNvGrpSpPr/>
            <p:nvPr/>
          </p:nvGrpSpPr>
          <p:grpSpPr>
            <a:xfrm>
              <a:off x="603658" y="2916260"/>
              <a:ext cx="4410075" cy="2933575"/>
              <a:chOff x="6456032" y="3161619"/>
              <a:chExt cx="4410075" cy="2933575"/>
            </a:xfrm>
          </p:grpSpPr>
          <p:pic>
            <p:nvPicPr>
              <p:cNvPr id="26" name="그림 25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456032" y="3209119"/>
                <a:ext cx="4410075" cy="2886075"/>
              </a:xfrm>
              <a:prstGeom prst="rect">
                <a:avLst/>
              </a:prstGeom>
            </p:spPr>
          </p:pic>
          <p:sp>
            <p:nvSpPr>
              <p:cNvPr id="28" name="직사각형 27"/>
              <p:cNvSpPr/>
              <p:nvPr/>
            </p:nvSpPr>
            <p:spPr>
              <a:xfrm>
                <a:off x="6747163" y="3161619"/>
                <a:ext cx="1066801" cy="248527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함초롬바탕" panose="02030604000101010101" pitchFamily="18" charset="-127"/>
                  <a:ea typeface="함초롬바탕" panose="02030604000101010101" pitchFamily="18" charset="-127"/>
                </a:endParaRPr>
              </a:p>
            </p:txBody>
          </p:sp>
        </p:grpSp>
        <p:sp>
          <p:nvSpPr>
            <p:cNvPr id="34" name="TextBox 33"/>
            <p:cNvSpPr txBox="1"/>
            <p:nvPr/>
          </p:nvSpPr>
          <p:spPr>
            <a:xfrm>
              <a:off x="618961" y="6087422"/>
              <a:ext cx="448598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 smtClean="0">
                  <a:latin typeface="함초롬바탕" panose="02030604000101010101" pitchFamily="18" charset="-127"/>
                  <a:ea typeface="함초롬바탕" panose="02030604000101010101" pitchFamily="18" charset="-127"/>
                </a:rPr>
                <a:t>중복되지 않음을 확인하고</a:t>
              </a:r>
              <a:endParaRPr lang="en-US" altLang="ko-KR" dirty="0" smtClean="0">
                <a:latin typeface="함초롬바탕" panose="02030604000101010101" pitchFamily="18" charset="-127"/>
                <a:ea typeface="함초롬바탕" panose="02030604000101010101" pitchFamily="18" charset="-127"/>
              </a:endParaRPr>
            </a:p>
            <a:p>
              <a:r>
                <a:rPr lang="ko-KR" altLang="en-US" dirty="0" smtClean="0">
                  <a:latin typeface="함초롬바탕" panose="02030604000101010101" pitchFamily="18" charset="-127"/>
                  <a:ea typeface="함초롬바탕" panose="02030604000101010101" pitchFamily="18" charset="-127"/>
                </a:rPr>
                <a:t>문자들의 평균 </a:t>
              </a:r>
              <a:r>
                <a:rPr lang="en-US" altLang="ko-KR" dirty="0" smtClean="0">
                  <a:latin typeface="함초롬바탕" panose="02030604000101010101" pitchFamily="18" charset="-127"/>
                  <a:ea typeface="함초롬바탕" panose="02030604000101010101" pitchFamily="18" charset="-127"/>
                </a:rPr>
                <a:t>offset </a:t>
              </a:r>
              <a:r>
                <a:rPr lang="ko-KR" altLang="en-US" dirty="0" smtClean="0">
                  <a:latin typeface="함초롬바탕" panose="02030604000101010101" pitchFamily="18" charset="-127"/>
                  <a:ea typeface="함초롬바탕" panose="02030604000101010101" pitchFamily="18" charset="-127"/>
                </a:rPr>
                <a:t>반환</a:t>
              </a:r>
              <a:r>
                <a:rPr lang="en-US" altLang="ko-KR" dirty="0">
                  <a:latin typeface="함초롬바탕" panose="02030604000101010101" pitchFamily="18" charset="-127"/>
                  <a:ea typeface="함초롬바탕" panose="02030604000101010101" pitchFamily="18" charset="-127"/>
                </a:rPr>
                <a:t> </a:t>
              </a:r>
              <a:r>
                <a:rPr lang="en-US" altLang="ko-KR" dirty="0" smtClean="0">
                  <a:latin typeface="함초롬바탕" panose="02030604000101010101" pitchFamily="18" charset="-127"/>
                  <a:ea typeface="함초롬바탕" panose="02030604000101010101" pitchFamily="18" charset="-127"/>
                </a:rPr>
                <a:t>(</a:t>
              </a:r>
              <a:r>
                <a:rPr lang="en-US" altLang="ko-KR" dirty="0" err="1" smtClean="0">
                  <a:latin typeface="함초롬바탕" panose="02030604000101010101" pitchFamily="18" charset="-127"/>
                  <a:ea typeface="함초롬바탕" panose="02030604000101010101" pitchFamily="18" charset="-127"/>
                </a:rPr>
                <a:t>dst_offset</a:t>
              </a:r>
              <a:r>
                <a:rPr lang="en-US" altLang="ko-KR" dirty="0" smtClean="0">
                  <a:latin typeface="함초롬바탕" panose="02030604000101010101" pitchFamily="18" charset="-127"/>
                  <a:ea typeface="함초롬바탕" panose="02030604000101010101" pitchFamily="18" charset="-127"/>
                </a:rPr>
                <a:t>)</a:t>
              </a:r>
              <a:endPara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</a:endParaRPr>
            </a:p>
          </p:txBody>
        </p:sp>
        <p:sp>
          <p:nvSpPr>
            <p:cNvPr id="37" name="직사각형 36"/>
            <p:cNvSpPr/>
            <p:nvPr/>
          </p:nvSpPr>
          <p:spPr>
            <a:xfrm>
              <a:off x="1937840" y="4407236"/>
              <a:ext cx="1145607" cy="236710"/>
            </a:xfrm>
            <a:prstGeom prst="rect">
              <a:avLst/>
            </a:prstGeom>
            <a:noFill/>
            <a:ln w="1905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</a:endParaRPr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6043035" y="4994211"/>
            <a:ext cx="2897928" cy="1711248"/>
            <a:chOff x="5811568" y="4481312"/>
            <a:chExt cx="3553621" cy="1863371"/>
          </a:xfrm>
        </p:grpSpPr>
        <p:sp>
          <p:nvSpPr>
            <p:cNvPr id="44" name="TextBox 43"/>
            <p:cNvSpPr txBox="1"/>
            <p:nvPr/>
          </p:nvSpPr>
          <p:spPr>
            <a:xfrm>
              <a:off x="5811568" y="4481312"/>
              <a:ext cx="3553621" cy="3016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smtClean="0">
                  <a:latin typeface="함초롬바탕" panose="02030604000101010101" pitchFamily="18" charset="-127"/>
                  <a:ea typeface="함초롬바탕" panose="02030604000101010101" pitchFamily="18" charset="-127"/>
                </a:rPr>
                <a:t>#</a:t>
              </a:r>
              <a:r>
                <a:rPr lang="ko-KR" altLang="en-US" sz="1200" dirty="0" smtClean="0">
                  <a:latin typeface="함초롬바탕" panose="02030604000101010101" pitchFamily="18" charset="-127"/>
                  <a:ea typeface="함초롬바탕" panose="02030604000101010101" pitchFamily="18" charset="-127"/>
                </a:rPr>
                <a:t>문자마다 조금씩 다른 사이즈와 </a:t>
              </a:r>
              <a:r>
                <a:rPr lang="en-US" altLang="ko-KR" sz="1200" dirty="0" smtClean="0">
                  <a:latin typeface="함초롬바탕" panose="02030604000101010101" pitchFamily="18" charset="-127"/>
                  <a:ea typeface="함초롬바탕" panose="02030604000101010101" pitchFamily="18" charset="-127"/>
                </a:rPr>
                <a:t>offset</a:t>
              </a:r>
              <a:endParaRPr lang="ko-KR" altLang="en-US" sz="1200" dirty="0">
                <a:latin typeface="함초롬바탕" panose="02030604000101010101" pitchFamily="18" charset="-127"/>
                <a:ea typeface="함초롬바탕" panose="02030604000101010101" pitchFamily="18" charset="-127"/>
              </a:endParaRPr>
            </a:p>
          </p:txBody>
        </p:sp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55323" y="5405907"/>
              <a:ext cx="1390338" cy="938776"/>
            </a:xfrm>
            <a:prstGeom prst="rect">
              <a:avLst/>
            </a:prstGeom>
          </p:spPr>
        </p:pic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55323" y="4915955"/>
              <a:ext cx="2768022" cy="412541"/>
            </a:xfrm>
            <a:prstGeom prst="rect">
              <a:avLst/>
            </a:prstGeom>
          </p:spPr>
        </p:pic>
      </p:grp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7"/>
          <a:srcRect l="6789"/>
          <a:stretch/>
        </p:blipFill>
        <p:spPr>
          <a:xfrm>
            <a:off x="6096000" y="3457647"/>
            <a:ext cx="4501295" cy="1228725"/>
          </a:xfrm>
          <a:prstGeom prst="rect">
            <a:avLst/>
          </a:prstGeom>
        </p:spPr>
      </p:pic>
      <p:sp>
        <p:nvSpPr>
          <p:cNvPr id="22" name="직사각형 21"/>
          <p:cNvSpPr/>
          <p:nvPr/>
        </p:nvSpPr>
        <p:spPr>
          <a:xfrm>
            <a:off x="2502697" y="5052031"/>
            <a:ext cx="721149" cy="201377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함초롬바탕" panose="02030604000101010101" pitchFamily="18" charset="-127"/>
              <a:ea typeface="함초롬바탕" panose="02030604000101010101" pitchFamily="18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6384299" y="3452277"/>
            <a:ext cx="721149" cy="201377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함초롬바탕" panose="02030604000101010101" pitchFamily="18" charset="-127"/>
              <a:ea typeface="함초롬바탕" panose="02030604000101010101" pitchFamily="18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9642836" y="4872937"/>
            <a:ext cx="1387343" cy="1392384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800" dirty="0" smtClean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가</a:t>
            </a:r>
            <a:endParaRPr lang="ko-KR" altLang="en-US" dirty="0">
              <a:solidFill>
                <a:schemeClr val="tx1"/>
              </a:solidFill>
              <a:latin typeface="함초롬바탕" panose="02030604000101010101" pitchFamily="18" charset="-127"/>
              <a:ea typeface="함초롬바탕" panose="02030604000101010101" pitchFamily="18" charset="-127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10023230" y="4561885"/>
            <a:ext cx="0" cy="2089807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>
            <a:off x="9304876" y="5269949"/>
            <a:ext cx="2063261" cy="9513"/>
          </a:xfrm>
          <a:prstGeom prst="line">
            <a:avLst/>
          </a:prstGeom>
          <a:ln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그룹 29"/>
          <p:cNvGrpSpPr/>
          <p:nvPr/>
        </p:nvGrpSpPr>
        <p:grpSpPr>
          <a:xfrm>
            <a:off x="9607667" y="4787807"/>
            <a:ext cx="1438527" cy="1465791"/>
            <a:chOff x="7474946" y="4349247"/>
            <a:chExt cx="1438527" cy="1465791"/>
          </a:xfrm>
        </p:grpSpPr>
        <p:sp>
          <p:nvSpPr>
            <p:cNvPr id="33" name="직사각형 32"/>
            <p:cNvSpPr/>
            <p:nvPr/>
          </p:nvSpPr>
          <p:spPr>
            <a:xfrm>
              <a:off x="7526130" y="4422654"/>
              <a:ext cx="1387343" cy="1392384"/>
            </a:xfrm>
            <a:prstGeom prst="rect">
              <a:avLst/>
            </a:prstGeom>
            <a:noFill/>
            <a:ln>
              <a:solidFill>
                <a:schemeClr val="bg2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7474946" y="4349247"/>
              <a:ext cx="92136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4800" dirty="0">
                  <a:latin typeface="함초롬바탕" panose="02030604000101010101" pitchFamily="18" charset="-127"/>
                  <a:ea typeface="함초롬바탕" panose="02030604000101010101" pitchFamily="18" charset="-127"/>
                </a:rPr>
                <a:t>가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54770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4" name="표 23"/>
          <p:cNvGraphicFramePr>
            <a:graphicFrameLocks noGrp="1"/>
          </p:cNvGraphicFramePr>
          <p:nvPr/>
        </p:nvGraphicFramePr>
        <p:xfrm>
          <a:off x="473467" y="1639288"/>
          <a:ext cx="8634908" cy="3692733"/>
        </p:xfrm>
        <a:graphic>
          <a:graphicData uri="http://schemas.openxmlformats.org/drawingml/2006/table">
            <a:tbl>
              <a:tblPr/>
              <a:tblGrid>
                <a:gridCol w="183915">
                  <a:extLst>
                    <a:ext uri="{9D8B030D-6E8A-4147-A177-3AD203B41FA5}">
                      <a16:colId xmlns:a16="http://schemas.microsoft.com/office/drawing/2014/main" val="1791333070"/>
                    </a:ext>
                  </a:extLst>
                </a:gridCol>
                <a:gridCol w="8423634">
                  <a:extLst>
                    <a:ext uri="{9D8B030D-6E8A-4147-A177-3AD203B41FA5}">
                      <a16:colId xmlns:a16="http://schemas.microsoft.com/office/drawing/2014/main" val="3510634625"/>
                    </a:ext>
                  </a:extLst>
                </a:gridCol>
                <a:gridCol w="27359">
                  <a:extLst>
                    <a:ext uri="{9D8B030D-6E8A-4147-A177-3AD203B41FA5}">
                      <a16:colId xmlns:a16="http://schemas.microsoft.com/office/drawing/2014/main" val="3733865705"/>
                    </a:ext>
                  </a:extLst>
                </a:gridCol>
              </a:tblGrid>
              <a:tr h="3692733">
                <a:tc>
                  <a:txBody>
                    <a:bodyPr/>
                    <a:lstStyle/>
                    <a:p>
                      <a:pPr marL="0" marR="0" algn="r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dirty="0" smtClean="0">
                          <a:solidFill>
                            <a:srgbClr val="666666"/>
                          </a:solidFill>
                          <a:effectLst/>
                          <a:latin typeface="Consolas" panose="020B0609020204030204" pitchFamily="49" charset="0"/>
                          <a:ea typeface="함초롬바탕" panose="02030604000101010101" pitchFamily="18" charset="-127"/>
                        </a:rPr>
                        <a:t>118</a:t>
                      </a:r>
                      <a:endParaRPr lang="en-US" altLang="ko-KR" sz="800" dirty="0">
                        <a:solidFill>
                          <a:srgbClr val="666666"/>
                        </a:solidFill>
                        <a:effectLst/>
                        <a:latin typeface="Consolas" panose="020B0609020204030204" pitchFamily="49" charset="0"/>
                        <a:ea typeface="함초롬바탕" panose="02030604000101010101" pitchFamily="18" charset="-127"/>
                      </a:endParaRPr>
                    </a:p>
                    <a:p>
                      <a:pPr marL="0" marR="0" algn="r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dirty="0" smtClean="0">
                          <a:solidFill>
                            <a:srgbClr val="666666"/>
                          </a:solidFill>
                          <a:effectLst/>
                          <a:latin typeface="Consolas" panose="020B0609020204030204" pitchFamily="49" charset="0"/>
                          <a:ea typeface="함초롬바탕" panose="02030604000101010101" pitchFamily="18" charset="-127"/>
                        </a:rPr>
                        <a:t>119</a:t>
                      </a:r>
                      <a:endParaRPr lang="en-US" altLang="ko-KR" sz="800" dirty="0">
                        <a:solidFill>
                          <a:srgbClr val="666666"/>
                        </a:solidFill>
                        <a:effectLst/>
                        <a:latin typeface="Consolas" panose="020B0609020204030204" pitchFamily="49" charset="0"/>
                        <a:ea typeface="함초롬바탕" panose="02030604000101010101" pitchFamily="18" charset="-127"/>
                      </a:endParaRPr>
                    </a:p>
                    <a:p>
                      <a:pPr marL="0" marR="0" algn="r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dirty="0" smtClean="0">
                          <a:solidFill>
                            <a:srgbClr val="666666"/>
                          </a:solidFill>
                          <a:effectLst/>
                          <a:latin typeface="Consolas" panose="020B0609020204030204" pitchFamily="49" charset="0"/>
                          <a:ea typeface="함초롬바탕" panose="02030604000101010101" pitchFamily="18" charset="-127"/>
                        </a:rPr>
                        <a:t>200</a:t>
                      </a:r>
                      <a:endParaRPr lang="en-US" altLang="ko-KR" sz="800" dirty="0">
                        <a:solidFill>
                          <a:srgbClr val="666666"/>
                        </a:solidFill>
                        <a:effectLst/>
                        <a:latin typeface="Consolas" panose="020B0609020204030204" pitchFamily="49" charset="0"/>
                        <a:ea typeface="함초롬바탕" panose="02030604000101010101" pitchFamily="18" charset="-127"/>
                      </a:endParaRPr>
                    </a:p>
                    <a:p>
                      <a:pPr marL="0" marR="0" algn="r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dirty="0" smtClean="0">
                          <a:solidFill>
                            <a:srgbClr val="666666"/>
                          </a:solidFill>
                          <a:effectLst/>
                          <a:latin typeface="Consolas" panose="020B0609020204030204" pitchFamily="49" charset="0"/>
                          <a:ea typeface="함초롬바탕" panose="02030604000101010101" pitchFamily="18" charset="-127"/>
                        </a:rPr>
                        <a:t>201</a:t>
                      </a:r>
                      <a:endParaRPr lang="en-US" altLang="ko-KR" sz="800" dirty="0">
                        <a:solidFill>
                          <a:srgbClr val="666666"/>
                        </a:solidFill>
                        <a:effectLst/>
                        <a:latin typeface="Consolas" panose="020B0609020204030204" pitchFamily="49" charset="0"/>
                        <a:ea typeface="함초롬바탕" panose="02030604000101010101" pitchFamily="18" charset="-127"/>
                      </a:endParaRPr>
                    </a:p>
                    <a:p>
                      <a:pPr marL="0" marR="0" algn="r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dirty="0" smtClean="0">
                          <a:solidFill>
                            <a:srgbClr val="666666"/>
                          </a:solidFill>
                          <a:effectLst/>
                          <a:latin typeface="Consolas" panose="020B0609020204030204" pitchFamily="49" charset="0"/>
                          <a:ea typeface="함초롬바탕" panose="02030604000101010101" pitchFamily="18" charset="-127"/>
                        </a:rPr>
                        <a:t>202</a:t>
                      </a:r>
                      <a:endParaRPr lang="en-US" altLang="ko-KR" sz="800" dirty="0">
                        <a:solidFill>
                          <a:srgbClr val="666666"/>
                        </a:solidFill>
                        <a:effectLst/>
                        <a:latin typeface="Consolas" panose="020B0609020204030204" pitchFamily="49" charset="0"/>
                        <a:ea typeface="함초롬바탕" panose="02030604000101010101" pitchFamily="18" charset="-127"/>
                      </a:endParaRPr>
                    </a:p>
                    <a:p>
                      <a:pPr marL="0" marR="0" algn="r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dirty="0" smtClean="0">
                          <a:solidFill>
                            <a:srgbClr val="666666"/>
                          </a:solidFill>
                          <a:effectLst/>
                          <a:latin typeface="Consolas" panose="020B0609020204030204" pitchFamily="49" charset="0"/>
                          <a:ea typeface="함초롬바탕" panose="02030604000101010101" pitchFamily="18" charset="-127"/>
                        </a:rPr>
                        <a:t>203</a:t>
                      </a:r>
                    </a:p>
                    <a:p>
                      <a:pPr marL="0" marR="0" algn="r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dirty="0" smtClean="0">
                          <a:solidFill>
                            <a:srgbClr val="666666"/>
                          </a:solidFill>
                          <a:effectLst/>
                          <a:latin typeface="Consolas" panose="020B0609020204030204" pitchFamily="49" charset="0"/>
                          <a:ea typeface="함초롬바탕" panose="02030604000101010101" pitchFamily="18" charset="-127"/>
                        </a:rPr>
                        <a:t>204</a:t>
                      </a:r>
                    </a:p>
                    <a:p>
                      <a:pPr marL="0" marR="0" algn="r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dirty="0" smtClean="0">
                          <a:solidFill>
                            <a:srgbClr val="666666"/>
                          </a:solidFill>
                          <a:effectLst/>
                          <a:latin typeface="Consolas" panose="020B0609020204030204" pitchFamily="49" charset="0"/>
                          <a:ea typeface="함초롬바탕" panose="02030604000101010101" pitchFamily="18" charset="-127"/>
                        </a:rPr>
                        <a:t>205</a:t>
                      </a:r>
                    </a:p>
                    <a:p>
                      <a:pPr marL="0" marR="0" algn="r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dirty="0" smtClean="0">
                          <a:solidFill>
                            <a:srgbClr val="666666"/>
                          </a:solidFill>
                          <a:effectLst/>
                          <a:latin typeface="Consolas" panose="020B0609020204030204" pitchFamily="49" charset="0"/>
                          <a:ea typeface="함초롬바탕" panose="02030604000101010101" pitchFamily="18" charset="-127"/>
                        </a:rPr>
                        <a:t>206</a:t>
                      </a:r>
                    </a:p>
                    <a:p>
                      <a:pPr marL="0" marR="0" algn="r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dirty="0" smtClean="0">
                          <a:solidFill>
                            <a:srgbClr val="666666"/>
                          </a:solidFill>
                          <a:effectLst/>
                          <a:latin typeface="Consolas" panose="020B0609020204030204" pitchFamily="49" charset="0"/>
                          <a:ea typeface="함초롬바탕" panose="02030604000101010101" pitchFamily="18" charset="-127"/>
                        </a:rPr>
                        <a:t>207</a:t>
                      </a:r>
                    </a:p>
                    <a:p>
                      <a:pPr marL="0" marR="0" algn="r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dirty="0" smtClean="0">
                          <a:solidFill>
                            <a:srgbClr val="666666"/>
                          </a:solidFill>
                          <a:effectLst/>
                          <a:latin typeface="Consolas" panose="020B0609020204030204" pitchFamily="49" charset="0"/>
                          <a:ea typeface="함초롬바탕" panose="02030604000101010101" pitchFamily="18" charset="-127"/>
                        </a:rPr>
                        <a:t>208</a:t>
                      </a:r>
                    </a:p>
                    <a:p>
                      <a:pPr marL="0" marR="0" algn="r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dirty="0" smtClean="0">
                          <a:solidFill>
                            <a:srgbClr val="666666"/>
                          </a:solidFill>
                          <a:effectLst/>
                          <a:latin typeface="Consolas" panose="020B0609020204030204" pitchFamily="49" charset="0"/>
                          <a:ea typeface="함초롬바탕" panose="02030604000101010101" pitchFamily="18" charset="-127"/>
                        </a:rPr>
                        <a:t>209</a:t>
                      </a:r>
                    </a:p>
                    <a:p>
                      <a:pPr marL="0" marR="0" algn="r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dirty="0" smtClean="0">
                          <a:solidFill>
                            <a:srgbClr val="666666"/>
                          </a:solidFill>
                          <a:effectLst/>
                          <a:latin typeface="Consolas" panose="020B0609020204030204" pitchFamily="49" charset="0"/>
                          <a:ea typeface="함초롬바탕" panose="02030604000101010101" pitchFamily="18" charset="-127"/>
                        </a:rPr>
                        <a:t>210</a:t>
                      </a:r>
                    </a:p>
                    <a:p>
                      <a:pPr marL="0" marR="0" algn="r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dirty="0" smtClean="0">
                          <a:solidFill>
                            <a:srgbClr val="666666"/>
                          </a:solidFill>
                          <a:effectLst/>
                          <a:latin typeface="Consolas" panose="020B0609020204030204" pitchFamily="49" charset="0"/>
                          <a:ea typeface="함초롬바탕" panose="02030604000101010101" pitchFamily="18" charset="-127"/>
                        </a:rPr>
                        <a:t>211</a:t>
                      </a:r>
                    </a:p>
                    <a:p>
                      <a:pPr marL="0" marR="0" algn="r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dirty="0" smtClean="0">
                          <a:solidFill>
                            <a:srgbClr val="666666"/>
                          </a:solidFill>
                          <a:effectLst/>
                          <a:latin typeface="Consolas" panose="020B0609020204030204" pitchFamily="49" charset="0"/>
                          <a:ea typeface="함초롬바탕" panose="02030604000101010101" pitchFamily="18" charset="-127"/>
                        </a:rPr>
                        <a:t>212</a:t>
                      </a:r>
                    </a:p>
                    <a:p>
                      <a:pPr marL="0" marR="0" algn="r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dirty="0" smtClean="0">
                          <a:solidFill>
                            <a:srgbClr val="666666"/>
                          </a:solidFill>
                          <a:effectLst/>
                          <a:latin typeface="Consolas" panose="020B0609020204030204" pitchFamily="49" charset="0"/>
                          <a:ea typeface="함초롬바탕" panose="02030604000101010101" pitchFamily="18" charset="-127"/>
                        </a:rPr>
                        <a:t>213</a:t>
                      </a:r>
                    </a:p>
                    <a:p>
                      <a:pPr marL="0" marR="0" algn="r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dirty="0" smtClean="0">
                          <a:solidFill>
                            <a:srgbClr val="666666"/>
                          </a:solidFill>
                          <a:effectLst/>
                          <a:latin typeface="Consolas" panose="020B0609020204030204" pitchFamily="49" charset="0"/>
                          <a:ea typeface="함초롬바탕" panose="02030604000101010101" pitchFamily="18" charset="-127"/>
                        </a:rPr>
                        <a:t>214</a:t>
                      </a:r>
                    </a:p>
                    <a:p>
                      <a:pPr marL="0" marR="0" algn="r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dirty="0" smtClean="0">
                          <a:solidFill>
                            <a:srgbClr val="666666"/>
                          </a:solidFill>
                          <a:effectLst/>
                          <a:latin typeface="Consolas" panose="020B0609020204030204" pitchFamily="49" charset="0"/>
                          <a:ea typeface="함초롬바탕" panose="02030604000101010101" pitchFamily="18" charset="-127"/>
                        </a:rPr>
                        <a:t>215</a:t>
                      </a:r>
                    </a:p>
                    <a:p>
                      <a:pPr marL="0" marR="0" algn="r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dirty="0" smtClean="0">
                          <a:solidFill>
                            <a:srgbClr val="666666"/>
                          </a:solidFill>
                          <a:effectLst/>
                          <a:latin typeface="Consolas" panose="020B0609020204030204" pitchFamily="49" charset="0"/>
                          <a:ea typeface="함초롬바탕" panose="02030604000101010101" pitchFamily="18" charset="-127"/>
                        </a:rPr>
                        <a:t>216</a:t>
                      </a:r>
                    </a:p>
                    <a:p>
                      <a:pPr marL="0" marR="0" algn="r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dirty="0" smtClean="0">
                          <a:solidFill>
                            <a:srgbClr val="666666"/>
                          </a:solidFill>
                          <a:effectLst/>
                          <a:latin typeface="Consolas" panose="020B0609020204030204" pitchFamily="49" charset="0"/>
                          <a:ea typeface="함초롬바탕" panose="02030604000101010101" pitchFamily="18" charset="-127"/>
                        </a:rPr>
                        <a:t>217</a:t>
                      </a:r>
                    </a:p>
                    <a:p>
                      <a:pPr marL="0" marR="0" algn="r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dirty="0" smtClean="0">
                          <a:solidFill>
                            <a:srgbClr val="666666"/>
                          </a:solidFill>
                          <a:effectLst/>
                          <a:latin typeface="Consolas" panose="020B0609020204030204" pitchFamily="49" charset="0"/>
                          <a:ea typeface="함초롬바탕" panose="02030604000101010101" pitchFamily="18" charset="-127"/>
                        </a:rPr>
                        <a:t>218</a:t>
                      </a:r>
                    </a:p>
                    <a:p>
                      <a:pPr marL="0" marR="0" algn="r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dirty="0" smtClean="0">
                          <a:solidFill>
                            <a:srgbClr val="666666"/>
                          </a:solidFill>
                          <a:effectLst/>
                          <a:latin typeface="Consolas" panose="020B0609020204030204" pitchFamily="49" charset="0"/>
                          <a:ea typeface="함초롬바탕" panose="02030604000101010101" pitchFamily="18" charset="-127"/>
                        </a:rPr>
                        <a:t>219</a:t>
                      </a:r>
                    </a:p>
                    <a:p>
                      <a:pPr marL="0" marR="0" algn="r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dirty="0" smtClean="0">
                          <a:solidFill>
                            <a:srgbClr val="666666"/>
                          </a:solidFill>
                          <a:effectLst/>
                          <a:latin typeface="Consolas" panose="020B0609020204030204" pitchFamily="49" charset="0"/>
                          <a:ea typeface="함초롬바탕" panose="02030604000101010101" pitchFamily="18" charset="-127"/>
                        </a:rPr>
                        <a:t>220</a:t>
                      </a:r>
                    </a:p>
                  </a:txBody>
                  <a:tcPr marL="5878" marR="5878" marT="5878" marB="5878" anchor="ctr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solidFill>
                            <a:srgbClr val="A71D5D"/>
                          </a:solidFill>
                          <a:effectLst/>
                          <a:latin typeface="Consolas" panose="020B0609020204030204" pitchFamily="49" charset="0"/>
                        </a:rPr>
                        <a:t>if</a:t>
                      </a:r>
                      <a:r>
                        <a:rPr lang="en-US" sz="800" dirty="0">
                          <a:solidFill>
                            <a:srgbClr val="010101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  <a:r>
                        <a:rPr lang="en-US" sz="800" dirty="0" err="1">
                          <a:solidFill>
                            <a:srgbClr val="010101"/>
                          </a:solidFill>
                          <a:effectLst/>
                          <a:latin typeface="Consolas" panose="020B0609020204030204" pitchFamily="49" charset="0"/>
                        </a:rPr>
                        <a:t>handwriting_dir</a:t>
                      </a:r>
                      <a:r>
                        <a:rPr lang="en-US" sz="800" dirty="0">
                          <a:solidFill>
                            <a:srgbClr val="010101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</a:p>
                    <a:p>
                      <a:pPr marL="0" marR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solidFill>
                            <a:srgbClr val="010101"/>
                          </a:solidFill>
                          <a:effectLst/>
                          <a:latin typeface="Consolas" panose="020B0609020204030204" pitchFamily="49" charset="0"/>
                        </a:rPr>
                        <a:t>        </a:t>
                      </a:r>
                      <a:r>
                        <a:rPr lang="en-US" sz="800" dirty="0">
                          <a:solidFill>
                            <a:srgbClr val="A71D5D"/>
                          </a:solidFill>
                          <a:effectLst/>
                          <a:latin typeface="Consolas" panose="020B0609020204030204" pitchFamily="49" charset="0"/>
                        </a:rPr>
                        <a:t>if</a:t>
                      </a:r>
                      <a:r>
                        <a:rPr lang="en-US" sz="800" dirty="0">
                          <a:solidFill>
                            <a:srgbClr val="010101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  <a:r>
                        <a:rPr lang="en-US" sz="800" dirty="0">
                          <a:solidFill>
                            <a:srgbClr val="A71D5D"/>
                          </a:solidFill>
                          <a:effectLst/>
                          <a:latin typeface="Consolas" panose="020B0609020204030204" pitchFamily="49" charset="0"/>
                        </a:rPr>
                        <a:t>not</a:t>
                      </a:r>
                      <a:r>
                        <a:rPr lang="en-US" sz="800" dirty="0">
                          <a:solidFill>
                            <a:srgbClr val="010101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  <a:r>
                        <a:rPr lang="en-US" sz="800" dirty="0" err="1">
                          <a:solidFill>
                            <a:srgbClr val="010101"/>
                          </a:solidFill>
                          <a:effectLst/>
                          <a:latin typeface="Consolas" panose="020B0609020204030204" pitchFamily="49" charset="0"/>
                        </a:rPr>
                        <a:t>os.path.exists</a:t>
                      </a:r>
                      <a:r>
                        <a:rPr lang="en-US" sz="800" dirty="0">
                          <a:solidFill>
                            <a:srgbClr val="010101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800" dirty="0" err="1">
                          <a:solidFill>
                            <a:srgbClr val="010101"/>
                          </a:solidFill>
                          <a:effectLst/>
                          <a:latin typeface="Consolas" panose="020B0609020204030204" pitchFamily="49" charset="0"/>
                        </a:rPr>
                        <a:t>sample_dir</a:t>
                      </a:r>
                      <a:r>
                        <a:rPr lang="en-US" sz="800" dirty="0">
                          <a:solidFill>
                            <a:srgbClr val="010101"/>
                          </a:solidFill>
                          <a:effectLst/>
                          <a:latin typeface="Consolas" panose="020B0609020204030204" pitchFamily="49" charset="0"/>
                        </a:rPr>
                        <a:t>):</a:t>
                      </a:r>
                    </a:p>
                    <a:p>
                      <a:pPr marL="0" marR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solidFill>
                            <a:srgbClr val="010101"/>
                          </a:solidFill>
                          <a:effectLst/>
                          <a:latin typeface="Consolas" panose="020B0609020204030204" pitchFamily="49" charset="0"/>
                        </a:rPr>
                        <a:t>            </a:t>
                      </a:r>
                      <a:r>
                        <a:rPr lang="en-US" sz="800" dirty="0" err="1">
                          <a:solidFill>
                            <a:srgbClr val="010101"/>
                          </a:solidFill>
                          <a:effectLst/>
                          <a:latin typeface="Consolas" panose="020B0609020204030204" pitchFamily="49" charset="0"/>
                        </a:rPr>
                        <a:t>os.makedirs</a:t>
                      </a:r>
                      <a:r>
                        <a:rPr lang="en-US" sz="800" dirty="0">
                          <a:solidFill>
                            <a:srgbClr val="010101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800" dirty="0" err="1">
                          <a:solidFill>
                            <a:srgbClr val="010101"/>
                          </a:solidFill>
                          <a:effectLst/>
                          <a:latin typeface="Consolas" panose="020B0609020204030204" pitchFamily="49" charset="0"/>
                        </a:rPr>
                        <a:t>sample_dir</a:t>
                      </a:r>
                      <a:r>
                        <a:rPr lang="en-US" sz="800" dirty="0">
                          <a:solidFill>
                            <a:srgbClr val="010101"/>
                          </a:solidFill>
                          <a:effectLst/>
                          <a:latin typeface="Consolas" panose="020B0609020204030204" pitchFamily="49" charset="0"/>
                        </a:rPr>
                        <a:t>)</a:t>
                      </a:r>
                    </a:p>
                    <a:p>
                      <a:pPr marL="0" marR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solidFill>
                            <a:srgbClr val="010101"/>
                          </a:solidFill>
                          <a:effectLst/>
                          <a:latin typeface="Consolas" panose="020B0609020204030204" pitchFamily="49" charset="0"/>
                        </a:rPr>
                        <a:t>        </a:t>
                      </a:r>
                      <a:r>
                        <a:rPr lang="en-US" sz="800" dirty="0" err="1">
                          <a:solidFill>
                            <a:srgbClr val="010101"/>
                          </a:solidFill>
                          <a:effectLst/>
                          <a:latin typeface="Consolas" panose="020B0609020204030204" pitchFamily="49" charset="0"/>
                        </a:rPr>
                        <a:t>train_set</a:t>
                      </a:r>
                      <a:r>
                        <a:rPr lang="en-US" sz="800" dirty="0">
                          <a:solidFill>
                            <a:srgbClr val="010101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  <a:r>
                        <a:rPr lang="en-US" sz="800" dirty="0">
                          <a:solidFill>
                            <a:srgbClr val="A71D5D"/>
                          </a:solidFill>
                          <a:effectLst/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n-US" sz="800" dirty="0">
                          <a:solidFill>
                            <a:srgbClr val="010101"/>
                          </a:solidFill>
                          <a:effectLst/>
                          <a:latin typeface="Consolas" panose="020B0609020204030204" pitchFamily="49" charset="0"/>
                        </a:rPr>
                        <a:t> []</a:t>
                      </a:r>
                    </a:p>
                    <a:p>
                      <a:pPr marL="0" marR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solidFill>
                            <a:srgbClr val="010101"/>
                          </a:solidFill>
                          <a:effectLst/>
                          <a:latin typeface="Consolas" panose="020B0609020204030204" pitchFamily="49" charset="0"/>
                        </a:rPr>
                        <a:t>        </a:t>
                      </a:r>
                      <a:r>
                        <a:rPr lang="en-US" sz="800" dirty="0">
                          <a:solidFill>
                            <a:srgbClr val="A71D5D"/>
                          </a:solidFill>
                          <a:effectLst/>
                          <a:latin typeface="Consolas" panose="020B0609020204030204" pitchFamily="49" charset="0"/>
                        </a:rPr>
                        <a:t>for</a:t>
                      </a:r>
                      <a:r>
                        <a:rPr lang="en-US" sz="800" dirty="0">
                          <a:solidFill>
                            <a:srgbClr val="010101"/>
                          </a:solidFill>
                          <a:effectLst/>
                          <a:latin typeface="Consolas" panose="020B0609020204030204" pitchFamily="49" charset="0"/>
                        </a:rPr>
                        <a:t> c </a:t>
                      </a:r>
                      <a:r>
                        <a:rPr lang="en-US" sz="800" dirty="0">
                          <a:solidFill>
                            <a:srgbClr val="A71D5D"/>
                          </a:solidFill>
                          <a:effectLst/>
                          <a:latin typeface="Consolas" panose="020B0609020204030204" pitchFamily="49" charset="0"/>
                        </a:rPr>
                        <a:t>in</a:t>
                      </a:r>
                      <a:r>
                        <a:rPr lang="en-US" sz="800" dirty="0">
                          <a:solidFill>
                            <a:srgbClr val="010101"/>
                          </a:solidFill>
                          <a:effectLst/>
                          <a:latin typeface="Consolas" panose="020B0609020204030204" pitchFamily="49" charset="0"/>
                        </a:rPr>
                        <a:t> charset:</a:t>
                      </a:r>
                    </a:p>
                    <a:p>
                      <a:pPr marL="0" marR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solidFill>
                            <a:srgbClr val="010101"/>
                          </a:solidFill>
                          <a:effectLst/>
                          <a:latin typeface="Consolas" panose="020B0609020204030204" pitchFamily="49" charset="0"/>
                        </a:rPr>
                        <a:t>            e </a:t>
                      </a:r>
                      <a:r>
                        <a:rPr lang="en-US" sz="800" dirty="0">
                          <a:solidFill>
                            <a:srgbClr val="A71D5D"/>
                          </a:solidFill>
                          <a:effectLst/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n-US" sz="800" dirty="0">
                          <a:solidFill>
                            <a:srgbClr val="010101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  <a:r>
                        <a:rPr lang="en-US" sz="800" dirty="0" err="1">
                          <a:solidFill>
                            <a:srgbClr val="010101"/>
                          </a:solidFill>
                          <a:effectLst/>
                          <a:latin typeface="Consolas" panose="020B0609020204030204" pitchFamily="49" charset="0"/>
                        </a:rPr>
                        <a:t>draw_handwriting</a:t>
                      </a:r>
                      <a:r>
                        <a:rPr lang="en-US" sz="800" dirty="0">
                          <a:solidFill>
                            <a:srgbClr val="010101"/>
                          </a:solidFill>
                          <a:effectLst/>
                          <a:latin typeface="Consolas" panose="020B0609020204030204" pitchFamily="49" charset="0"/>
                        </a:rPr>
                        <a:t>(c, </a:t>
                      </a:r>
                      <a:r>
                        <a:rPr lang="en-US" sz="800" dirty="0" err="1">
                          <a:solidFill>
                            <a:srgbClr val="010101"/>
                          </a:solidFill>
                          <a:effectLst/>
                          <a:latin typeface="Consolas" panose="020B0609020204030204" pitchFamily="49" charset="0"/>
                        </a:rPr>
                        <a:t>src_font</a:t>
                      </a:r>
                      <a:r>
                        <a:rPr lang="en-US" sz="800" dirty="0">
                          <a:solidFill>
                            <a:srgbClr val="010101"/>
                          </a:solidFill>
                          <a:effectLst/>
                          <a:latin typeface="Consolas" panose="020B0609020204030204" pitchFamily="49" charset="0"/>
                        </a:rPr>
                        <a:t>, </a:t>
                      </a:r>
                      <a:r>
                        <a:rPr lang="en-US" sz="800" dirty="0" err="1">
                          <a:solidFill>
                            <a:srgbClr val="010101"/>
                          </a:solidFill>
                          <a:effectLst/>
                          <a:latin typeface="Consolas" panose="020B0609020204030204" pitchFamily="49" charset="0"/>
                        </a:rPr>
                        <a:t>canvas_size</a:t>
                      </a:r>
                      <a:r>
                        <a:rPr lang="en-US" sz="800" dirty="0">
                          <a:solidFill>
                            <a:srgbClr val="010101"/>
                          </a:solidFill>
                          <a:effectLst/>
                          <a:latin typeface="Consolas" panose="020B0609020204030204" pitchFamily="49" charset="0"/>
                        </a:rPr>
                        <a:t>, [</a:t>
                      </a:r>
                      <a:r>
                        <a:rPr lang="en-US" sz="800" dirty="0" err="1">
                          <a:solidFill>
                            <a:srgbClr val="010101"/>
                          </a:solidFill>
                          <a:effectLst/>
                          <a:latin typeface="Consolas" panose="020B0609020204030204" pitchFamily="49" charset="0"/>
                        </a:rPr>
                        <a:t>x_offset</a:t>
                      </a:r>
                      <a:r>
                        <a:rPr lang="en-US" sz="800" dirty="0">
                          <a:solidFill>
                            <a:srgbClr val="010101"/>
                          </a:solidFill>
                          <a:effectLst/>
                          <a:latin typeface="Consolas" panose="020B0609020204030204" pitchFamily="49" charset="0"/>
                        </a:rPr>
                        <a:t>, </a:t>
                      </a:r>
                      <a:r>
                        <a:rPr lang="en-US" sz="800" dirty="0" err="1">
                          <a:solidFill>
                            <a:srgbClr val="010101"/>
                          </a:solidFill>
                          <a:effectLst/>
                          <a:latin typeface="Consolas" panose="020B0609020204030204" pitchFamily="49" charset="0"/>
                        </a:rPr>
                        <a:t>y_offset</a:t>
                      </a:r>
                      <a:r>
                        <a:rPr lang="en-US" sz="800" dirty="0">
                          <a:solidFill>
                            <a:srgbClr val="010101"/>
                          </a:solidFill>
                          <a:effectLst/>
                          <a:latin typeface="Consolas" panose="020B0609020204030204" pitchFamily="49" charset="0"/>
                        </a:rPr>
                        <a:t>], </a:t>
                      </a:r>
                      <a:r>
                        <a:rPr lang="en-US" sz="800" dirty="0" err="1">
                          <a:solidFill>
                            <a:srgbClr val="010101"/>
                          </a:solidFill>
                          <a:effectLst/>
                          <a:latin typeface="Consolas" panose="020B0609020204030204" pitchFamily="49" charset="0"/>
                        </a:rPr>
                        <a:t>handwriting_dir</a:t>
                      </a:r>
                      <a:r>
                        <a:rPr lang="en-US" sz="800" dirty="0">
                          <a:solidFill>
                            <a:srgbClr val="010101"/>
                          </a:solidFill>
                          <a:effectLst/>
                          <a:latin typeface="Consolas" panose="020B0609020204030204" pitchFamily="49" charset="0"/>
                        </a:rPr>
                        <a:t>)</a:t>
                      </a:r>
                    </a:p>
                    <a:p>
                      <a:pPr marL="0" marR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solidFill>
                            <a:srgbClr val="010101"/>
                          </a:solidFill>
                          <a:effectLst/>
                          <a:latin typeface="Consolas" panose="020B0609020204030204" pitchFamily="49" charset="0"/>
                        </a:rPr>
                        <a:t>            </a:t>
                      </a:r>
                      <a:r>
                        <a:rPr lang="en-US" sz="800" dirty="0">
                          <a:solidFill>
                            <a:srgbClr val="A71D5D"/>
                          </a:solidFill>
                          <a:effectLst/>
                          <a:latin typeface="Consolas" panose="020B0609020204030204" pitchFamily="49" charset="0"/>
                        </a:rPr>
                        <a:t>if</a:t>
                      </a:r>
                      <a:r>
                        <a:rPr lang="en-US" sz="800" dirty="0">
                          <a:solidFill>
                            <a:srgbClr val="010101"/>
                          </a:solidFill>
                          <a:effectLst/>
                          <a:latin typeface="Consolas" panose="020B0609020204030204" pitchFamily="49" charset="0"/>
                        </a:rPr>
                        <a:t> e:</a:t>
                      </a:r>
                    </a:p>
                    <a:p>
                      <a:pPr marL="0" marR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solidFill>
                            <a:srgbClr val="010101"/>
                          </a:solidFill>
                          <a:effectLst/>
                          <a:latin typeface="Consolas" panose="020B0609020204030204" pitchFamily="49" charset="0"/>
                        </a:rPr>
                        <a:t>                </a:t>
                      </a:r>
                      <a:r>
                        <a:rPr lang="en-US" sz="800" dirty="0" err="1">
                          <a:solidFill>
                            <a:srgbClr val="010101"/>
                          </a:solidFill>
                          <a:effectLst/>
                          <a:latin typeface="Consolas" panose="020B0609020204030204" pitchFamily="49" charset="0"/>
                        </a:rPr>
                        <a:t>e.save</a:t>
                      </a:r>
                      <a:r>
                        <a:rPr lang="en-US" sz="800" dirty="0">
                          <a:solidFill>
                            <a:srgbClr val="010101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800" dirty="0" err="1">
                          <a:solidFill>
                            <a:srgbClr val="010101"/>
                          </a:solidFill>
                          <a:effectLst/>
                          <a:latin typeface="Consolas" panose="020B0609020204030204" pitchFamily="49" charset="0"/>
                        </a:rPr>
                        <a:t>os.path.join</a:t>
                      </a:r>
                      <a:r>
                        <a:rPr lang="en-US" sz="800" dirty="0">
                          <a:solidFill>
                            <a:srgbClr val="010101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800" dirty="0" err="1">
                          <a:solidFill>
                            <a:srgbClr val="010101"/>
                          </a:solidFill>
                          <a:effectLst/>
                          <a:latin typeface="Consolas" panose="020B0609020204030204" pitchFamily="49" charset="0"/>
                        </a:rPr>
                        <a:t>sample_dir</a:t>
                      </a:r>
                      <a:r>
                        <a:rPr lang="en-US" sz="800" dirty="0">
                          <a:solidFill>
                            <a:srgbClr val="010101"/>
                          </a:solidFill>
                          <a:effectLst/>
                          <a:latin typeface="Consolas" panose="020B0609020204030204" pitchFamily="49" charset="0"/>
                        </a:rPr>
                        <a:t>, </a:t>
                      </a:r>
                      <a:r>
                        <a:rPr lang="en-US" sz="800" dirty="0">
                          <a:solidFill>
                            <a:srgbClr val="63A35C"/>
                          </a:solidFill>
                          <a:effectLst/>
                          <a:latin typeface="Consolas" panose="020B0609020204030204" pitchFamily="49" charset="0"/>
                        </a:rPr>
                        <a:t>"%d_%s_train.png"</a:t>
                      </a:r>
                      <a:r>
                        <a:rPr lang="en-US" sz="800" dirty="0">
                          <a:solidFill>
                            <a:srgbClr val="010101"/>
                          </a:solidFill>
                          <a:effectLst/>
                          <a:latin typeface="Consolas" panose="020B0609020204030204" pitchFamily="49" charset="0"/>
                        </a:rPr>
                        <a:t> % (label, </a:t>
                      </a:r>
                      <a:r>
                        <a:rPr lang="en-US" sz="800" dirty="0" err="1">
                          <a:solidFill>
                            <a:srgbClr val="010101"/>
                          </a:solidFill>
                          <a:effectLst/>
                          <a:latin typeface="Consolas" panose="020B0609020204030204" pitchFamily="49" charset="0"/>
                        </a:rPr>
                        <a:t>c.decode</a:t>
                      </a:r>
                      <a:r>
                        <a:rPr lang="en-US" sz="800" dirty="0">
                          <a:solidFill>
                            <a:srgbClr val="010101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800" dirty="0">
                          <a:solidFill>
                            <a:srgbClr val="63A35C"/>
                          </a:solidFill>
                          <a:effectLst/>
                          <a:latin typeface="Consolas" panose="020B0609020204030204" pitchFamily="49" charset="0"/>
                        </a:rPr>
                        <a:t>'utf-8'</a:t>
                      </a:r>
                      <a:r>
                        <a:rPr lang="en-US" sz="800" dirty="0">
                          <a:solidFill>
                            <a:srgbClr val="010101"/>
                          </a:solidFill>
                          <a:effectLst/>
                          <a:latin typeface="Consolas" panose="020B0609020204030204" pitchFamily="49" charset="0"/>
                        </a:rPr>
                        <a:t>).encode(</a:t>
                      </a:r>
                      <a:r>
                        <a:rPr lang="en-US" sz="800" dirty="0">
                          <a:solidFill>
                            <a:srgbClr val="63A35C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n-US" sz="800" dirty="0" err="1">
                          <a:solidFill>
                            <a:srgbClr val="63A35C"/>
                          </a:solidFill>
                          <a:effectLst/>
                          <a:latin typeface="Consolas" panose="020B0609020204030204" pitchFamily="49" charset="0"/>
                        </a:rPr>
                        <a:t>raw_unicode_escape</a:t>
                      </a:r>
                      <a:r>
                        <a:rPr lang="en-US" sz="800" dirty="0">
                          <a:solidFill>
                            <a:srgbClr val="63A35C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n-US" sz="800" dirty="0">
                          <a:solidFill>
                            <a:srgbClr val="010101"/>
                          </a:solidFill>
                          <a:effectLst/>
                          <a:latin typeface="Consolas" panose="020B0609020204030204" pitchFamily="49" charset="0"/>
                        </a:rPr>
                        <a:t>).replace(</a:t>
                      </a:r>
                      <a:r>
                        <a:rPr lang="en-US" sz="800" dirty="0">
                          <a:solidFill>
                            <a:srgbClr val="63A35C"/>
                          </a:solidFill>
                          <a:effectLst/>
                          <a:latin typeface="Consolas" panose="020B0609020204030204" pitchFamily="49" charset="0"/>
                        </a:rPr>
                        <a:t>"\\u"</a:t>
                      </a:r>
                      <a:r>
                        <a:rPr lang="en-US" sz="800" dirty="0">
                          <a:solidFill>
                            <a:srgbClr val="010101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n-US" sz="800" dirty="0">
                          <a:solidFill>
                            <a:srgbClr val="63A35C"/>
                          </a:solidFill>
                          <a:effectLst/>
                          <a:latin typeface="Consolas" panose="020B0609020204030204" pitchFamily="49" charset="0"/>
                        </a:rPr>
                        <a:t>""</a:t>
                      </a:r>
                      <a:r>
                        <a:rPr lang="en-US" sz="800" dirty="0">
                          <a:solidFill>
                            <a:srgbClr val="010101"/>
                          </a:solidFill>
                          <a:effectLst/>
                          <a:latin typeface="Consolas" panose="020B0609020204030204" pitchFamily="49" charset="0"/>
                        </a:rPr>
                        <a:t>).upper())))</a:t>
                      </a:r>
                    </a:p>
                    <a:p>
                      <a:pPr marL="0" marR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solidFill>
                            <a:srgbClr val="010101"/>
                          </a:solidFill>
                          <a:effectLst/>
                          <a:latin typeface="Consolas" panose="020B0609020204030204" pitchFamily="49" charset="0"/>
                        </a:rPr>
                        <a:t>                </a:t>
                      </a:r>
                      <a:r>
                        <a:rPr lang="en-US" sz="800" dirty="0" err="1">
                          <a:solidFill>
                            <a:srgbClr val="010101"/>
                          </a:solidFill>
                          <a:effectLst/>
                          <a:latin typeface="Consolas" panose="020B0609020204030204" pitchFamily="49" charset="0"/>
                        </a:rPr>
                        <a:t>train_set.append</a:t>
                      </a:r>
                      <a:r>
                        <a:rPr lang="en-US" sz="800" dirty="0">
                          <a:solidFill>
                            <a:srgbClr val="010101"/>
                          </a:solidFill>
                          <a:effectLst/>
                          <a:latin typeface="Consolas" panose="020B0609020204030204" pitchFamily="49" charset="0"/>
                        </a:rPr>
                        <a:t>(c)</a:t>
                      </a:r>
                    </a:p>
                    <a:p>
                      <a:pPr marL="0" marR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solidFill>
                            <a:srgbClr val="010101"/>
                          </a:solidFill>
                          <a:effectLst/>
                          <a:latin typeface="Consolas" panose="020B0609020204030204" pitchFamily="49" charset="0"/>
                        </a:rPr>
                        <a:t>                count </a:t>
                      </a:r>
                      <a:r>
                        <a:rPr lang="en-US" sz="800" dirty="0">
                          <a:solidFill>
                            <a:srgbClr val="A71D5D"/>
                          </a:solidFill>
                          <a:effectLst/>
                          <a:latin typeface="Consolas" panose="020B0609020204030204" pitchFamily="49" charset="0"/>
                        </a:rPr>
                        <a:t>+=</a:t>
                      </a:r>
                      <a:r>
                        <a:rPr lang="en-US" sz="800" dirty="0">
                          <a:solidFill>
                            <a:srgbClr val="010101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  <a:r>
                        <a:rPr lang="en-US" sz="800" dirty="0">
                          <a:solidFill>
                            <a:srgbClr val="0099CC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  <a:endParaRPr lang="en-US" sz="800" dirty="0">
                        <a:solidFill>
                          <a:srgbClr val="010101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pPr marL="0" marR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solidFill>
                            <a:srgbClr val="010101"/>
                          </a:solidFill>
                          <a:effectLst/>
                          <a:latin typeface="Consolas" panose="020B0609020204030204" pitchFamily="49" charset="0"/>
                        </a:rPr>
                        <a:t>                </a:t>
                      </a:r>
                      <a:r>
                        <a:rPr lang="en-US" sz="800" dirty="0">
                          <a:solidFill>
                            <a:srgbClr val="A71D5D"/>
                          </a:solidFill>
                          <a:effectLst/>
                          <a:latin typeface="Consolas" panose="020B0609020204030204" pitchFamily="49" charset="0"/>
                        </a:rPr>
                        <a:t>if</a:t>
                      </a:r>
                      <a:r>
                        <a:rPr lang="en-US" sz="800" dirty="0">
                          <a:solidFill>
                            <a:srgbClr val="010101"/>
                          </a:solidFill>
                          <a:effectLst/>
                          <a:latin typeface="Consolas" panose="020B0609020204030204" pitchFamily="49" charset="0"/>
                        </a:rPr>
                        <a:t> count % </a:t>
                      </a:r>
                      <a:r>
                        <a:rPr lang="en-US" sz="800" dirty="0">
                          <a:solidFill>
                            <a:srgbClr val="0099CC"/>
                          </a:solidFill>
                          <a:effectLst/>
                          <a:latin typeface="Consolas" panose="020B0609020204030204" pitchFamily="49" charset="0"/>
                        </a:rPr>
                        <a:t>100</a:t>
                      </a:r>
                      <a:r>
                        <a:rPr lang="en-US" sz="800" dirty="0">
                          <a:solidFill>
                            <a:srgbClr val="010101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  <a:r>
                        <a:rPr lang="en-US" sz="800" dirty="0">
                          <a:solidFill>
                            <a:srgbClr val="A71D5D"/>
                          </a:solidFill>
                          <a:effectLst/>
                          <a:latin typeface="Consolas" panose="020B0609020204030204" pitchFamily="49" charset="0"/>
                        </a:rPr>
                        <a:t>==</a:t>
                      </a:r>
                      <a:r>
                        <a:rPr lang="en-US" sz="800" dirty="0">
                          <a:solidFill>
                            <a:srgbClr val="010101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  <a:r>
                        <a:rPr lang="en-US" sz="800" dirty="0">
                          <a:solidFill>
                            <a:srgbClr val="0099CC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  <a:r>
                        <a:rPr lang="en-US" sz="800" dirty="0">
                          <a:solidFill>
                            <a:srgbClr val="010101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</a:p>
                    <a:p>
                      <a:pPr marL="0" marR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solidFill>
                            <a:srgbClr val="010101"/>
                          </a:solidFill>
                          <a:effectLst/>
                          <a:latin typeface="Consolas" panose="020B0609020204030204" pitchFamily="49" charset="0"/>
                        </a:rPr>
                        <a:t>                    </a:t>
                      </a:r>
                      <a:r>
                        <a:rPr lang="en-US" sz="800" dirty="0">
                          <a:solidFill>
                            <a:srgbClr val="066DE2"/>
                          </a:solidFill>
                          <a:effectLst/>
                          <a:latin typeface="Consolas" panose="020B0609020204030204" pitchFamily="49" charset="0"/>
                        </a:rPr>
                        <a:t>print</a:t>
                      </a:r>
                      <a:r>
                        <a:rPr lang="en-US" sz="800" dirty="0">
                          <a:solidFill>
                            <a:srgbClr val="010101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800" dirty="0">
                          <a:solidFill>
                            <a:srgbClr val="63A35C"/>
                          </a:solidFill>
                          <a:effectLst/>
                          <a:latin typeface="Consolas" panose="020B0609020204030204" pitchFamily="49" charset="0"/>
                        </a:rPr>
                        <a:t>"processed %d chars"</a:t>
                      </a:r>
                      <a:r>
                        <a:rPr lang="en-US" sz="800" dirty="0">
                          <a:solidFill>
                            <a:srgbClr val="010101"/>
                          </a:solidFill>
                          <a:effectLst/>
                          <a:latin typeface="Consolas" panose="020B0609020204030204" pitchFamily="49" charset="0"/>
                        </a:rPr>
                        <a:t> % count)</a:t>
                      </a:r>
                    </a:p>
                    <a:p>
                      <a:pPr marL="0" marR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solidFill>
                            <a:srgbClr val="010101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</a:p>
                    <a:p>
                      <a:pPr marL="0" marR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solidFill>
                            <a:srgbClr val="010101"/>
                          </a:solidFill>
                          <a:effectLst/>
                          <a:latin typeface="Consolas" panose="020B0609020204030204" pitchFamily="49" charset="0"/>
                        </a:rPr>
                        <a:t>        </a:t>
                      </a:r>
                      <a:r>
                        <a:rPr lang="en-US" sz="800" dirty="0" err="1">
                          <a:solidFill>
                            <a:srgbClr val="010101"/>
                          </a:solidFill>
                          <a:effectLst/>
                          <a:latin typeface="Consolas" panose="020B0609020204030204" pitchFamily="49" charset="0"/>
                        </a:rPr>
                        <a:t>np.random.shuffle</a:t>
                      </a:r>
                      <a:r>
                        <a:rPr lang="en-US" sz="800" dirty="0">
                          <a:solidFill>
                            <a:srgbClr val="010101"/>
                          </a:solidFill>
                          <a:effectLst/>
                          <a:latin typeface="Consolas" panose="020B0609020204030204" pitchFamily="49" charset="0"/>
                        </a:rPr>
                        <a:t>(charset)</a:t>
                      </a:r>
                    </a:p>
                    <a:p>
                      <a:pPr marL="0" marR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solidFill>
                            <a:srgbClr val="010101"/>
                          </a:solidFill>
                          <a:effectLst/>
                          <a:latin typeface="Consolas" panose="020B0609020204030204" pitchFamily="49" charset="0"/>
                        </a:rPr>
                        <a:t>        count </a:t>
                      </a:r>
                      <a:r>
                        <a:rPr lang="en-US" sz="800" dirty="0">
                          <a:solidFill>
                            <a:srgbClr val="A71D5D"/>
                          </a:solidFill>
                          <a:effectLst/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n-US" sz="800" dirty="0">
                          <a:solidFill>
                            <a:srgbClr val="010101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  <a:r>
                        <a:rPr lang="en-US" sz="800" dirty="0">
                          <a:solidFill>
                            <a:srgbClr val="0099CC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  <a:endParaRPr lang="en-US" sz="800" dirty="0">
                        <a:solidFill>
                          <a:srgbClr val="010101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pPr marL="0" marR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solidFill>
                            <a:srgbClr val="010101"/>
                          </a:solidFill>
                          <a:effectLst/>
                          <a:latin typeface="Consolas" panose="020B0609020204030204" pitchFamily="49" charset="0"/>
                        </a:rPr>
                        <a:t>        </a:t>
                      </a:r>
                      <a:r>
                        <a:rPr lang="en-US" sz="800" dirty="0">
                          <a:solidFill>
                            <a:srgbClr val="A71D5D"/>
                          </a:solidFill>
                          <a:effectLst/>
                          <a:latin typeface="Consolas" panose="020B0609020204030204" pitchFamily="49" charset="0"/>
                        </a:rPr>
                        <a:t>for</a:t>
                      </a:r>
                      <a:r>
                        <a:rPr lang="en-US" sz="800" dirty="0">
                          <a:solidFill>
                            <a:srgbClr val="010101"/>
                          </a:solidFill>
                          <a:effectLst/>
                          <a:latin typeface="Consolas" panose="020B0609020204030204" pitchFamily="49" charset="0"/>
                        </a:rPr>
                        <a:t> c </a:t>
                      </a:r>
                      <a:r>
                        <a:rPr lang="en-US" sz="800" dirty="0">
                          <a:solidFill>
                            <a:srgbClr val="A71D5D"/>
                          </a:solidFill>
                          <a:effectLst/>
                          <a:latin typeface="Consolas" panose="020B0609020204030204" pitchFamily="49" charset="0"/>
                        </a:rPr>
                        <a:t>in</a:t>
                      </a:r>
                      <a:r>
                        <a:rPr lang="en-US" sz="800" dirty="0">
                          <a:solidFill>
                            <a:srgbClr val="010101"/>
                          </a:solidFill>
                          <a:effectLst/>
                          <a:latin typeface="Consolas" panose="020B0609020204030204" pitchFamily="49" charset="0"/>
                        </a:rPr>
                        <a:t> charset:</a:t>
                      </a:r>
                    </a:p>
                    <a:p>
                      <a:pPr marL="0" marR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solidFill>
                            <a:srgbClr val="010101"/>
                          </a:solidFill>
                          <a:effectLst/>
                          <a:latin typeface="Consolas" panose="020B0609020204030204" pitchFamily="49" charset="0"/>
                        </a:rPr>
                        <a:t>            e </a:t>
                      </a:r>
                      <a:r>
                        <a:rPr lang="en-US" sz="800" dirty="0">
                          <a:solidFill>
                            <a:srgbClr val="A71D5D"/>
                          </a:solidFill>
                          <a:effectLst/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n-US" sz="800" dirty="0">
                          <a:solidFill>
                            <a:srgbClr val="010101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  <a:r>
                        <a:rPr lang="en-US" sz="800" dirty="0" err="1">
                          <a:solidFill>
                            <a:srgbClr val="010101"/>
                          </a:solidFill>
                          <a:effectLst/>
                          <a:latin typeface="Consolas" panose="020B0609020204030204" pitchFamily="49" charset="0"/>
                        </a:rPr>
                        <a:t>draw_example</a:t>
                      </a:r>
                      <a:r>
                        <a:rPr lang="en-US" sz="800" dirty="0">
                          <a:solidFill>
                            <a:srgbClr val="010101"/>
                          </a:solidFill>
                          <a:effectLst/>
                          <a:latin typeface="Consolas" panose="020B0609020204030204" pitchFamily="49" charset="0"/>
                        </a:rPr>
                        <a:t>(c, </a:t>
                      </a:r>
                      <a:r>
                        <a:rPr lang="en-US" sz="800" dirty="0" err="1">
                          <a:solidFill>
                            <a:srgbClr val="010101"/>
                          </a:solidFill>
                          <a:effectLst/>
                          <a:latin typeface="Consolas" panose="020B0609020204030204" pitchFamily="49" charset="0"/>
                        </a:rPr>
                        <a:t>src_font</a:t>
                      </a:r>
                      <a:r>
                        <a:rPr lang="en-US" sz="800" dirty="0">
                          <a:solidFill>
                            <a:srgbClr val="010101"/>
                          </a:solidFill>
                          <a:effectLst/>
                          <a:latin typeface="Consolas" panose="020B0609020204030204" pitchFamily="49" charset="0"/>
                        </a:rPr>
                        <a:t>, </a:t>
                      </a:r>
                      <a:r>
                        <a:rPr lang="en-US" sz="800" dirty="0" err="1">
                          <a:solidFill>
                            <a:srgbClr val="010101"/>
                          </a:solidFill>
                          <a:effectLst/>
                          <a:latin typeface="Consolas" panose="020B0609020204030204" pitchFamily="49" charset="0"/>
                        </a:rPr>
                        <a:t>dst_font</a:t>
                      </a:r>
                      <a:r>
                        <a:rPr lang="en-US" sz="800" dirty="0">
                          <a:solidFill>
                            <a:srgbClr val="010101"/>
                          </a:solidFill>
                          <a:effectLst/>
                          <a:latin typeface="Consolas" panose="020B0609020204030204" pitchFamily="49" charset="0"/>
                        </a:rPr>
                        <a:t>, </a:t>
                      </a:r>
                      <a:r>
                        <a:rPr lang="en-US" sz="800" dirty="0" err="1">
                          <a:solidFill>
                            <a:srgbClr val="010101"/>
                          </a:solidFill>
                          <a:effectLst/>
                          <a:latin typeface="Consolas" panose="020B0609020204030204" pitchFamily="49" charset="0"/>
                        </a:rPr>
                        <a:t>canvas_size</a:t>
                      </a:r>
                      <a:r>
                        <a:rPr lang="en-US" sz="800" dirty="0">
                          <a:solidFill>
                            <a:srgbClr val="010101"/>
                          </a:solidFill>
                          <a:effectLst/>
                          <a:latin typeface="Consolas" panose="020B0609020204030204" pitchFamily="49" charset="0"/>
                        </a:rPr>
                        <a:t>, [</a:t>
                      </a:r>
                      <a:r>
                        <a:rPr lang="en-US" sz="800" dirty="0" err="1">
                          <a:solidFill>
                            <a:srgbClr val="010101"/>
                          </a:solidFill>
                          <a:effectLst/>
                          <a:latin typeface="Consolas" panose="020B0609020204030204" pitchFamily="49" charset="0"/>
                        </a:rPr>
                        <a:t>x_offset</a:t>
                      </a:r>
                      <a:r>
                        <a:rPr lang="en-US" sz="800" dirty="0">
                          <a:solidFill>
                            <a:srgbClr val="010101"/>
                          </a:solidFill>
                          <a:effectLst/>
                          <a:latin typeface="Consolas" panose="020B0609020204030204" pitchFamily="49" charset="0"/>
                        </a:rPr>
                        <a:t>, </a:t>
                      </a:r>
                      <a:r>
                        <a:rPr lang="en-US" sz="800" dirty="0" err="1">
                          <a:solidFill>
                            <a:srgbClr val="010101"/>
                          </a:solidFill>
                          <a:effectLst/>
                          <a:latin typeface="Consolas" panose="020B0609020204030204" pitchFamily="49" charset="0"/>
                        </a:rPr>
                        <a:t>y_offset</a:t>
                      </a:r>
                      <a:r>
                        <a:rPr lang="en-US" sz="800" dirty="0">
                          <a:solidFill>
                            <a:srgbClr val="010101"/>
                          </a:solidFill>
                          <a:effectLst/>
                          <a:latin typeface="Consolas" panose="020B0609020204030204" pitchFamily="49" charset="0"/>
                        </a:rPr>
                        <a:t>], </a:t>
                      </a:r>
                      <a:r>
                        <a:rPr lang="en-US" sz="800" dirty="0" err="1">
                          <a:solidFill>
                            <a:srgbClr val="010101"/>
                          </a:solidFill>
                          <a:effectLst/>
                          <a:latin typeface="Consolas" panose="020B0609020204030204" pitchFamily="49" charset="0"/>
                        </a:rPr>
                        <a:t>dst_offset</a:t>
                      </a:r>
                      <a:r>
                        <a:rPr lang="en-US" sz="800" dirty="0">
                          <a:solidFill>
                            <a:srgbClr val="010101"/>
                          </a:solidFill>
                          <a:effectLst/>
                          <a:latin typeface="Consolas" panose="020B0609020204030204" pitchFamily="49" charset="0"/>
                        </a:rPr>
                        <a:t>, </a:t>
                      </a:r>
                      <a:r>
                        <a:rPr lang="en-US" sz="800" dirty="0" err="1">
                          <a:solidFill>
                            <a:srgbClr val="010101"/>
                          </a:solidFill>
                          <a:effectLst/>
                          <a:latin typeface="Consolas" panose="020B0609020204030204" pitchFamily="49" charset="0"/>
                        </a:rPr>
                        <a:t>filter_hashes</a:t>
                      </a:r>
                      <a:r>
                        <a:rPr lang="en-US" sz="800" dirty="0">
                          <a:solidFill>
                            <a:srgbClr val="A71D5D"/>
                          </a:solidFill>
                          <a:effectLst/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n-US" sz="800" dirty="0">
                          <a:solidFill>
                            <a:srgbClr val="010101"/>
                          </a:solidFill>
                          <a:effectLst/>
                          <a:latin typeface="Consolas" panose="020B0609020204030204" pitchFamily="49" charset="0"/>
                        </a:rPr>
                        <a:t>set())</a:t>
                      </a:r>
                    </a:p>
                    <a:p>
                      <a:pPr marL="0" marR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solidFill>
                            <a:srgbClr val="010101"/>
                          </a:solidFill>
                          <a:effectLst/>
                          <a:latin typeface="Consolas" panose="020B0609020204030204" pitchFamily="49" charset="0"/>
                        </a:rPr>
                        <a:t>            </a:t>
                      </a:r>
                      <a:r>
                        <a:rPr lang="en-US" sz="800" dirty="0">
                          <a:solidFill>
                            <a:srgbClr val="A71D5D"/>
                          </a:solidFill>
                          <a:effectLst/>
                          <a:latin typeface="Consolas" panose="020B0609020204030204" pitchFamily="49" charset="0"/>
                        </a:rPr>
                        <a:t>if</a:t>
                      </a:r>
                      <a:r>
                        <a:rPr lang="en-US" sz="800" dirty="0">
                          <a:solidFill>
                            <a:srgbClr val="010101"/>
                          </a:solidFill>
                          <a:effectLst/>
                          <a:latin typeface="Consolas" panose="020B0609020204030204" pitchFamily="49" charset="0"/>
                        </a:rPr>
                        <a:t> e:</a:t>
                      </a:r>
                    </a:p>
                    <a:p>
                      <a:pPr marL="0" marR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solidFill>
                            <a:srgbClr val="010101"/>
                          </a:solidFill>
                          <a:effectLst/>
                          <a:latin typeface="Consolas" panose="020B0609020204030204" pitchFamily="49" charset="0"/>
                        </a:rPr>
                        <a:t>                </a:t>
                      </a:r>
                      <a:r>
                        <a:rPr lang="en-US" sz="800" dirty="0" err="1">
                          <a:solidFill>
                            <a:srgbClr val="010101"/>
                          </a:solidFill>
                          <a:effectLst/>
                          <a:latin typeface="Consolas" panose="020B0609020204030204" pitchFamily="49" charset="0"/>
                        </a:rPr>
                        <a:t>e.save</a:t>
                      </a:r>
                      <a:r>
                        <a:rPr lang="en-US" sz="800" dirty="0">
                          <a:solidFill>
                            <a:srgbClr val="010101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800" dirty="0" err="1">
                          <a:solidFill>
                            <a:srgbClr val="010101"/>
                          </a:solidFill>
                          <a:effectLst/>
                          <a:latin typeface="Consolas" panose="020B0609020204030204" pitchFamily="49" charset="0"/>
                        </a:rPr>
                        <a:t>os.path.join</a:t>
                      </a:r>
                      <a:r>
                        <a:rPr lang="en-US" sz="800" dirty="0">
                          <a:solidFill>
                            <a:srgbClr val="010101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800" dirty="0" err="1">
                          <a:solidFill>
                            <a:srgbClr val="010101"/>
                          </a:solidFill>
                          <a:effectLst/>
                          <a:latin typeface="Consolas" panose="020B0609020204030204" pitchFamily="49" charset="0"/>
                        </a:rPr>
                        <a:t>sample_dir</a:t>
                      </a:r>
                      <a:r>
                        <a:rPr lang="en-US" sz="800" dirty="0">
                          <a:solidFill>
                            <a:srgbClr val="010101"/>
                          </a:solidFill>
                          <a:effectLst/>
                          <a:latin typeface="Consolas" panose="020B0609020204030204" pitchFamily="49" charset="0"/>
                        </a:rPr>
                        <a:t>, </a:t>
                      </a:r>
                      <a:r>
                        <a:rPr lang="en-US" sz="800" dirty="0">
                          <a:solidFill>
                            <a:srgbClr val="63A35C"/>
                          </a:solidFill>
                          <a:effectLst/>
                          <a:latin typeface="Consolas" panose="020B0609020204030204" pitchFamily="49" charset="0"/>
                        </a:rPr>
                        <a:t>"%d_%s_val.png"</a:t>
                      </a:r>
                      <a:r>
                        <a:rPr lang="en-US" sz="800" dirty="0">
                          <a:solidFill>
                            <a:srgbClr val="010101"/>
                          </a:solidFill>
                          <a:effectLst/>
                          <a:latin typeface="Consolas" panose="020B0609020204030204" pitchFamily="49" charset="0"/>
                        </a:rPr>
                        <a:t> % (label, </a:t>
                      </a:r>
                      <a:r>
                        <a:rPr lang="en-US" sz="800" dirty="0" err="1">
                          <a:solidFill>
                            <a:srgbClr val="010101"/>
                          </a:solidFill>
                          <a:effectLst/>
                          <a:latin typeface="Consolas" panose="020B0609020204030204" pitchFamily="49" charset="0"/>
                        </a:rPr>
                        <a:t>c.decode</a:t>
                      </a:r>
                      <a:r>
                        <a:rPr lang="en-US" sz="800" dirty="0">
                          <a:solidFill>
                            <a:srgbClr val="010101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800" dirty="0">
                          <a:solidFill>
                            <a:srgbClr val="63A35C"/>
                          </a:solidFill>
                          <a:effectLst/>
                          <a:latin typeface="Consolas" panose="020B0609020204030204" pitchFamily="49" charset="0"/>
                        </a:rPr>
                        <a:t>'utf-8'</a:t>
                      </a:r>
                      <a:r>
                        <a:rPr lang="en-US" sz="800" dirty="0">
                          <a:solidFill>
                            <a:srgbClr val="010101"/>
                          </a:solidFill>
                          <a:effectLst/>
                          <a:latin typeface="Consolas" panose="020B0609020204030204" pitchFamily="49" charset="0"/>
                        </a:rPr>
                        <a:t>).encode(</a:t>
                      </a:r>
                      <a:r>
                        <a:rPr lang="en-US" sz="800" dirty="0">
                          <a:solidFill>
                            <a:srgbClr val="63A35C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n-US" sz="800" dirty="0" err="1">
                          <a:solidFill>
                            <a:srgbClr val="63A35C"/>
                          </a:solidFill>
                          <a:effectLst/>
                          <a:latin typeface="Consolas" panose="020B0609020204030204" pitchFamily="49" charset="0"/>
                        </a:rPr>
                        <a:t>raw_unicode_escape</a:t>
                      </a:r>
                      <a:r>
                        <a:rPr lang="en-US" sz="800" dirty="0">
                          <a:solidFill>
                            <a:srgbClr val="63A35C"/>
                          </a:solidFill>
                          <a:effectLst/>
                          <a:latin typeface="Consolas" panose="020B0609020204030204" pitchFamily="49" charset="0"/>
                        </a:rPr>
                        <a:t>'</a:t>
                      </a:r>
                      <a:r>
                        <a:rPr lang="en-US" sz="800" dirty="0">
                          <a:solidFill>
                            <a:srgbClr val="010101"/>
                          </a:solidFill>
                          <a:effectLst/>
                          <a:latin typeface="Consolas" panose="020B0609020204030204" pitchFamily="49" charset="0"/>
                        </a:rPr>
                        <a:t>).replace(</a:t>
                      </a:r>
                      <a:r>
                        <a:rPr lang="en-US" sz="800" dirty="0">
                          <a:solidFill>
                            <a:srgbClr val="63A35C"/>
                          </a:solidFill>
                          <a:effectLst/>
                          <a:latin typeface="Consolas" panose="020B0609020204030204" pitchFamily="49" charset="0"/>
                        </a:rPr>
                        <a:t>"\\u"</a:t>
                      </a:r>
                      <a:r>
                        <a:rPr lang="en-US" sz="800" dirty="0">
                          <a:solidFill>
                            <a:srgbClr val="010101"/>
                          </a:solidFill>
                          <a:effectLst/>
                          <a:latin typeface="Consolas" panose="020B0609020204030204" pitchFamily="49" charset="0"/>
                        </a:rPr>
                        <a:t>,</a:t>
                      </a:r>
                      <a:r>
                        <a:rPr lang="en-US" sz="800" dirty="0">
                          <a:solidFill>
                            <a:srgbClr val="63A35C"/>
                          </a:solidFill>
                          <a:effectLst/>
                          <a:latin typeface="Consolas" panose="020B0609020204030204" pitchFamily="49" charset="0"/>
                        </a:rPr>
                        <a:t>""</a:t>
                      </a:r>
                      <a:r>
                        <a:rPr lang="en-US" sz="800" dirty="0">
                          <a:solidFill>
                            <a:srgbClr val="010101"/>
                          </a:solidFill>
                          <a:effectLst/>
                          <a:latin typeface="Consolas" panose="020B0609020204030204" pitchFamily="49" charset="0"/>
                        </a:rPr>
                        <a:t>).upper())))</a:t>
                      </a:r>
                    </a:p>
                    <a:p>
                      <a:pPr marL="0" marR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solidFill>
                            <a:srgbClr val="010101"/>
                          </a:solidFill>
                          <a:effectLst/>
                          <a:latin typeface="Consolas" panose="020B0609020204030204" pitchFamily="49" charset="0"/>
                        </a:rPr>
                        <a:t>                count </a:t>
                      </a:r>
                      <a:r>
                        <a:rPr lang="en-US" sz="800" dirty="0">
                          <a:solidFill>
                            <a:srgbClr val="A71D5D"/>
                          </a:solidFill>
                          <a:effectLst/>
                          <a:latin typeface="Consolas" panose="020B0609020204030204" pitchFamily="49" charset="0"/>
                        </a:rPr>
                        <a:t>+=</a:t>
                      </a:r>
                      <a:r>
                        <a:rPr lang="en-US" sz="800" dirty="0">
                          <a:solidFill>
                            <a:srgbClr val="010101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  <a:r>
                        <a:rPr lang="en-US" sz="800" dirty="0">
                          <a:solidFill>
                            <a:srgbClr val="0099CC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  <a:endParaRPr lang="en-US" sz="800" dirty="0">
                        <a:solidFill>
                          <a:srgbClr val="010101"/>
                        </a:solidFill>
                        <a:effectLst/>
                        <a:latin typeface="Consolas" panose="020B0609020204030204" pitchFamily="49" charset="0"/>
                      </a:endParaRPr>
                    </a:p>
                    <a:p>
                      <a:pPr marL="0" marR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solidFill>
                            <a:srgbClr val="010101"/>
                          </a:solidFill>
                          <a:effectLst/>
                          <a:latin typeface="Consolas" panose="020B0609020204030204" pitchFamily="49" charset="0"/>
                        </a:rPr>
                        <a:t>                </a:t>
                      </a:r>
                      <a:r>
                        <a:rPr lang="en-US" sz="800" dirty="0">
                          <a:solidFill>
                            <a:srgbClr val="A71D5D"/>
                          </a:solidFill>
                          <a:effectLst/>
                          <a:latin typeface="Consolas" panose="020B0609020204030204" pitchFamily="49" charset="0"/>
                        </a:rPr>
                        <a:t>if</a:t>
                      </a:r>
                      <a:r>
                        <a:rPr lang="en-US" sz="800" dirty="0">
                          <a:solidFill>
                            <a:srgbClr val="010101"/>
                          </a:solidFill>
                          <a:effectLst/>
                          <a:latin typeface="Consolas" panose="020B0609020204030204" pitchFamily="49" charset="0"/>
                        </a:rPr>
                        <a:t> count % </a:t>
                      </a:r>
                      <a:r>
                        <a:rPr lang="en-US" sz="800" dirty="0">
                          <a:solidFill>
                            <a:srgbClr val="0099CC"/>
                          </a:solidFill>
                          <a:effectLst/>
                          <a:latin typeface="Consolas" panose="020B0609020204030204" pitchFamily="49" charset="0"/>
                        </a:rPr>
                        <a:t>100</a:t>
                      </a:r>
                      <a:r>
                        <a:rPr lang="en-US" sz="800" dirty="0">
                          <a:solidFill>
                            <a:srgbClr val="010101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  <a:r>
                        <a:rPr lang="en-US" sz="800" dirty="0">
                          <a:solidFill>
                            <a:srgbClr val="A71D5D"/>
                          </a:solidFill>
                          <a:effectLst/>
                          <a:latin typeface="Consolas" panose="020B0609020204030204" pitchFamily="49" charset="0"/>
                        </a:rPr>
                        <a:t>==</a:t>
                      </a:r>
                      <a:r>
                        <a:rPr lang="en-US" sz="800" dirty="0">
                          <a:solidFill>
                            <a:srgbClr val="010101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  <a:r>
                        <a:rPr lang="en-US" sz="800" dirty="0">
                          <a:solidFill>
                            <a:srgbClr val="0099CC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  <a:r>
                        <a:rPr lang="en-US" sz="800" dirty="0">
                          <a:solidFill>
                            <a:srgbClr val="010101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</a:p>
                    <a:p>
                      <a:pPr marL="0" marR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solidFill>
                            <a:srgbClr val="010101"/>
                          </a:solidFill>
                          <a:effectLst/>
                          <a:latin typeface="Consolas" panose="020B0609020204030204" pitchFamily="49" charset="0"/>
                        </a:rPr>
                        <a:t>                    </a:t>
                      </a:r>
                      <a:r>
                        <a:rPr lang="en-US" sz="800" dirty="0">
                          <a:solidFill>
                            <a:srgbClr val="066DE2"/>
                          </a:solidFill>
                          <a:effectLst/>
                          <a:latin typeface="Consolas" panose="020B0609020204030204" pitchFamily="49" charset="0"/>
                        </a:rPr>
                        <a:t>print</a:t>
                      </a:r>
                      <a:r>
                        <a:rPr lang="en-US" sz="800" dirty="0">
                          <a:solidFill>
                            <a:srgbClr val="010101"/>
                          </a:solidFill>
                          <a:effectLst/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en-US" sz="800" dirty="0">
                          <a:solidFill>
                            <a:srgbClr val="63A35C"/>
                          </a:solidFill>
                          <a:effectLst/>
                          <a:latin typeface="Consolas" panose="020B0609020204030204" pitchFamily="49" charset="0"/>
                        </a:rPr>
                        <a:t>"processed %d chars"</a:t>
                      </a:r>
                      <a:r>
                        <a:rPr lang="en-US" sz="800" dirty="0">
                          <a:solidFill>
                            <a:srgbClr val="010101"/>
                          </a:solidFill>
                          <a:effectLst/>
                          <a:latin typeface="Consolas" panose="020B0609020204030204" pitchFamily="49" charset="0"/>
                        </a:rPr>
                        <a:t> % count)</a:t>
                      </a:r>
                    </a:p>
                    <a:p>
                      <a:pPr marL="0" marR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dirty="0">
                          <a:solidFill>
                            <a:srgbClr val="010101"/>
                          </a:solidFill>
                          <a:effectLst/>
                          <a:latin typeface="Consolas" panose="020B0609020204030204" pitchFamily="49" charset="0"/>
                        </a:rPr>
                        <a:t>        </a:t>
                      </a:r>
                      <a:r>
                        <a:rPr lang="en-US" sz="800" dirty="0" smtClean="0">
                          <a:solidFill>
                            <a:srgbClr val="A71D5D"/>
                          </a:solidFill>
                          <a:effectLst/>
                          <a:latin typeface="Consolas" panose="020B0609020204030204" pitchFamily="49" charset="0"/>
                        </a:rPr>
                        <a:t>return</a:t>
                      </a:r>
                      <a:endParaRPr lang="en-US" sz="800" dirty="0">
                        <a:solidFill>
                          <a:srgbClr val="010101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0" marR="0" marT="5878" marB="5878"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endParaRPr lang="en-US" sz="200" dirty="0"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0" marR="1959" marT="0" marB="3919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3362439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344384" y="296883"/>
            <a:ext cx="8217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함초롬바탕" panose="02030604000101010101" pitchFamily="18" charset="-127"/>
                <a:ea typeface="함초롬바탕" panose="02030604000101010101" pitchFamily="18" charset="-127"/>
              </a:rPr>
              <a:t>Step 2) source font + handwritten font =&gt; font image </a:t>
            </a:r>
            <a:r>
              <a:rPr lang="ko-KR" altLang="en-US" dirty="0" smtClean="0">
                <a:latin typeface="함초롬바탕" panose="02030604000101010101" pitchFamily="18" charset="-127"/>
                <a:ea typeface="함초롬바탕" panose="02030604000101010101" pitchFamily="18" charset="-127"/>
              </a:rPr>
              <a:t>생성</a:t>
            </a:r>
            <a:r>
              <a:rPr lang="en-US" altLang="ko-KR" dirty="0" smtClean="0">
                <a:latin typeface="함초롬바탕" panose="02030604000101010101" pitchFamily="18" charset="-127"/>
                <a:ea typeface="함초롬바탕" panose="02030604000101010101" pitchFamily="18" charset="-127"/>
              </a:rPr>
              <a:t> – </a:t>
            </a:r>
            <a:r>
              <a:rPr lang="en-US" altLang="ko-KR" dirty="0" smtClean="0">
                <a:solidFill>
                  <a:srgbClr val="FF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font2img.py</a:t>
            </a:r>
            <a:endParaRPr lang="ko-KR" altLang="en-US" dirty="0">
              <a:solidFill>
                <a:srgbClr val="FF0000"/>
              </a:solidFill>
              <a:latin typeface="함초롬바탕" panose="02030604000101010101" pitchFamily="18" charset="-127"/>
              <a:ea typeface="함초롬바탕" panose="02030604000101010101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44384" y="1098575"/>
            <a:ext cx="20281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i="0" dirty="0" err="1" smtClean="0">
                <a:solidFill>
                  <a:srgbClr val="D73A49"/>
                </a:solidFill>
                <a:effectLst/>
                <a:latin typeface="SFMono-Regular"/>
                <a:ea typeface="함초롬바탕" panose="02030604000101010101" pitchFamily="18" charset="-127"/>
              </a:rPr>
              <a:t>def</a:t>
            </a:r>
            <a:r>
              <a:rPr lang="en-US" altLang="ko-KR" b="1" i="0" dirty="0" smtClean="0">
                <a:solidFill>
                  <a:srgbClr val="24292E"/>
                </a:solidFill>
                <a:effectLst/>
                <a:latin typeface="SFMono-Regular"/>
                <a:ea typeface="함초롬바탕" panose="02030604000101010101" pitchFamily="18" charset="-127"/>
              </a:rPr>
              <a:t> </a:t>
            </a:r>
            <a:r>
              <a:rPr lang="en-US" altLang="ko-KR" b="1" i="0" dirty="0" smtClean="0">
                <a:solidFill>
                  <a:srgbClr val="6F42C1"/>
                </a:solidFill>
                <a:effectLst/>
                <a:latin typeface="SFMono-Regular"/>
                <a:ea typeface="함초롬바탕" panose="02030604000101010101" pitchFamily="18" charset="-127"/>
              </a:rPr>
              <a:t>font2img</a:t>
            </a:r>
            <a:r>
              <a:rPr lang="en-US" altLang="ko-KR" b="1" i="0" dirty="0" smtClean="0">
                <a:effectLst/>
                <a:latin typeface="SFMono-Regular"/>
                <a:ea typeface="함초롬바탕" panose="02030604000101010101" pitchFamily="18" charset="-127"/>
              </a:rPr>
              <a:t> () :</a:t>
            </a:r>
            <a:endParaRPr lang="ko-KR" altLang="en-US" b="1" dirty="0">
              <a:latin typeface="함초롬바탕" panose="02030604000101010101" pitchFamily="18" charset="-127"/>
              <a:ea typeface="함초롬바탕" panose="0203060400010101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531917" y="2440980"/>
            <a:ext cx="938151" cy="18444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함초롬바탕" panose="02030604000101010101" pitchFamily="18" charset="-127"/>
              <a:ea typeface="함초롬바탕" panose="0203060400010101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944979" y="2145078"/>
            <a:ext cx="155676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</a:rPr>
              <a:t>c</a:t>
            </a:r>
            <a:r>
              <a:rPr lang="en-US" altLang="ko-KR" sz="1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</a:rPr>
              <a:t>ropped_image</a:t>
            </a:r>
            <a:endParaRPr lang="ko-KR" alt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함초롬바탕" panose="02030604000101010101" pitchFamily="18" charset="-127"/>
              <a:ea typeface="함초롬바탕" panose="0203060400010101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119436" y="2164961"/>
            <a:ext cx="6962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</a:rPr>
              <a:t>27, 16</a:t>
            </a:r>
            <a:endParaRPr lang="ko-KR" alt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함초롬바탕" panose="02030604000101010101" pitchFamily="18" charset="-127"/>
              <a:ea typeface="함초롬바탕" panose="02030604000101010101" pitchFamily="18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1508168" y="4184673"/>
            <a:ext cx="746010" cy="19732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함초롬바탕" panose="02030604000101010101" pitchFamily="18" charset="-127"/>
              <a:ea typeface="함초롬바탕" panose="02030604000101010101" pitchFamily="18" charset="-127"/>
            </a:endParaRPr>
          </a:p>
        </p:txBody>
      </p:sp>
      <p:grpSp>
        <p:nvGrpSpPr>
          <p:cNvPr id="26" name="그룹 25"/>
          <p:cNvGrpSpPr/>
          <p:nvPr/>
        </p:nvGrpSpPr>
        <p:grpSpPr>
          <a:xfrm>
            <a:off x="9369386" y="826181"/>
            <a:ext cx="2359820" cy="2302312"/>
            <a:chOff x="8254121" y="3133841"/>
            <a:chExt cx="2786561" cy="2633898"/>
          </a:xfrm>
        </p:grpSpPr>
        <p:grpSp>
          <p:nvGrpSpPr>
            <p:cNvPr id="27" name="그룹 26"/>
            <p:cNvGrpSpPr/>
            <p:nvPr/>
          </p:nvGrpSpPr>
          <p:grpSpPr>
            <a:xfrm>
              <a:off x="8254121" y="3878281"/>
              <a:ext cx="2786561" cy="1392384"/>
              <a:chOff x="8254121" y="3878281"/>
              <a:chExt cx="2786561" cy="1392384"/>
            </a:xfrm>
          </p:grpSpPr>
          <p:sp>
            <p:nvSpPr>
              <p:cNvPr id="33" name="직사각형 32"/>
              <p:cNvSpPr/>
              <p:nvPr/>
            </p:nvSpPr>
            <p:spPr>
              <a:xfrm>
                <a:off x="8254121" y="3878281"/>
                <a:ext cx="1387343" cy="1392384"/>
              </a:xfrm>
              <a:prstGeom prst="rect">
                <a:avLst/>
              </a:prstGeom>
              <a:noFill/>
              <a:ln>
                <a:solidFill>
                  <a:schemeClr val="bg2">
                    <a:lumMod val="7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dirty="0">
                  <a:solidFill>
                    <a:schemeClr val="tx1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</a:endParaRPr>
              </a:p>
            </p:txBody>
          </p:sp>
          <p:sp>
            <p:nvSpPr>
              <p:cNvPr id="34" name="직사각형 33"/>
              <p:cNvSpPr/>
              <p:nvPr/>
            </p:nvSpPr>
            <p:spPr>
              <a:xfrm>
                <a:off x="9653339" y="3878281"/>
                <a:ext cx="1387343" cy="1392384"/>
              </a:xfrm>
              <a:prstGeom prst="rect">
                <a:avLst/>
              </a:prstGeom>
              <a:noFill/>
              <a:ln>
                <a:solidFill>
                  <a:schemeClr val="bg2">
                    <a:lumMod val="7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4000" dirty="0" smtClean="0">
                    <a:solidFill>
                      <a:schemeClr val="tx1"/>
                    </a:solidFill>
                    <a:latin typeface="함초롬바탕" panose="02030604000101010101" pitchFamily="18" charset="-127"/>
                    <a:ea typeface="함초롬바탕" panose="02030604000101010101" pitchFamily="18" charset="-127"/>
                  </a:rPr>
                  <a:t>가</a:t>
                </a:r>
                <a:endParaRPr lang="ko-KR" altLang="en-US" sz="1400" dirty="0">
                  <a:solidFill>
                    <a:schemeClr val="tx1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</a:endParaRPr>
              </a:p>
            </p:txBody>
          </p:sp>
          <p:pic>
            <p:nvPicPr>
              <p:cNvPr id="35" name="그림 34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575283" y="4197667"/>
                <a:ext cx="745018" cy="753611"/>
              </a:xfrm>
              <a:prstGeom prst="rect">
                <a:avLst/>
              </a:prstGeom>
            </p:spPr>
          </p:pic>
        </p:grpSp>
        <p:cxnSp>
          <p:nvCxnSpPr>
            <p:cNvPr id="28" name="직선 화살표 연결선 27"/>
            <p:cNvCxnSpPr/>
            <p:nvPr/>
          </p:nvCxnSpPr>
          <p:spPr>
            <a:xfrm>
              <a:off x="8947792" y="3548644"/>
              <a:ext cx="0" cy="32963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직선 화살표 연결선 28"/>
            <p:cNvCxnSpPr/>
            <p:nvPr/>
          </p:nvCxnSpPr>
          <p:spPr>
            <a:xfrm>
              <a:off x="10347010" y="3531275"/>
              <a:ext cx="0" cy="32963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TextBox 29"/>
            <p:cNvSpPr txBox="1"/>
            <p:nvPr/>
          </p:nvSpPr>
          <p:spPr>
            <a:xfrm>
              <a:off x="8668336" y="5415635"/>
              <a:ext cx="2077928" cy="3521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smtClean="0">
                  <a:latin typeface="함초롬바탕" panose="02030604000101010101" pitchFamily="18" charset="-127"/>
                  <a:ea typeface="함초롬바탕" panose="02030604000101010101" pitchFamily="18" charset="-127"/>
                </a:rPr>
                <a:t>0_AC00_train.png</a:t>
              </a:r>
              <a:endParaRPr lang="ko-KR" altLang="en-US" sz="1400" dirty="0">
                <a:latin typeface="함초롬바탕" panose="02030604000101010101" pitchFamily="18" charset="-127"/>
                <a:ea typeface="함초롬바탕" panose="02030604000101010101" pitchFamily="18" charset="-127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8254121" y="3133841"/>
              <a:ext cx="1580749" cy="3521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smtClean="0">
                  <a:latin typeface="함초롬바탕" panose="02030604000101010101" pitchFamily="18" charset="-127"/>
                  <a:ea typeface="함초롬바탕" panose="02030604000101010101" pitchFamily="18" charset="-127"/>
                </a:rPr>
                <a:t>uniAC00.png</a:t>
              </a:r>
              <a:endParaRPr lang="ko-KR" altLang="en-US" sz="1400" dirty="0">
                <a:latin typeface="함초롬바탕" panose="02030604000101010101" pitchFamily="18" charset="-127"/>
                <a:ea typeface="함초롬바탕" panose="02030604000101010101" pitchFamily="18" charset="-127"/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9848646" y="3133841"/>
              <a:ext cx="1093939" cy="3521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err="1">
                  <a:latin typeface="함초롬바탕" panose="02030604000101010101" pitchFamily="18" charset="-127"/>
                  <a:ea typeface="함초롬바탕" panose="02030604000101010101" pitchFamily="18" charset="-127"/>
                </a:rPr>
                <a:t>s</a:t>
              </a:r>
              <a:r>
                <a:rPr lang="en-US" altLang="ko-KR" sz="1400" dirty="0" err="1" smtClean="0">
                  <a:latin typeface="함초롬바탕" panose="02030604000101010101" pitchFamily="18" charset="-127"/>
                  <a:ea typeface="함초롬바탕" panose="02030604000101010101" pitchFamily="18" charset="-127"/>
                </a:rPr>
                <a:t>rc_img</a:t>
              </a:r>
              <a:endParaRPr lang="ko-KR" altLang="en-US" sz="1400" dirty="0">
                <a:latin typeface="함초롬바탕" panose="02030604000101010101" pitchFamily="18" charset="-127"/>
                <a:ea typeface="함초롬바탕" panose="02030604000101010101" pitchFamily="18" charset="-127"/>
              </a:endParaRPr>
            </a:p>
          </p:txBody>
        </p:sp>
      </p:grpSp>
      <p:grpSp>
        <p:nvGrpSpPr>
          <p:cNvPr id="36" name="그룹 35"/>
          <p:cNvGrpSpPr/>
          <p:nvPr/>
        </p:nvGrpSpPr>
        <p:grpSpPr>
          <a:xfrm>
            <a:off x="9374413" y="4177512"/>
            <a:ext cx="2359820" cy="2302312"/>
            <a:chOff x="8254121" y="3133841"/>
            <a:chExt cx="2786561" cy="2633898"/>
          </a:xfrm>
        </p:grpSpPr>
        <p:grpSp>
          <p:nvGrpSpPr>
            <p:cNvPr id="37" name="그룹 36"/>
            <p:cNvGrpSpPr/>
            <p:nvPr/>
          </p:nvGrpSpPr>
          <p:grpSpPr>
            <a:xfrm>
              <a:off x="8254121" y="3878281"/>
              <a:ext cx="2786561" cy="1392384"/>
              <a:chOff x="8254121" y="3878281"/>
              <a:chExt cx="2786561" cy="1392384"/>
            </a:xfrm>
          </p:grpSpPr>
          <p:sp>
            <p:nvSpPr>
              <p:cNvPr id="43" name="직사각형 42"/>
              <p:cNvSpPr/>
              <p:nvPr/>
            </p:nvSpPr>
            <p:spPr>
              <a:xfrm>
                <a:off x="8254121" y="3878281"/>
                <a:ext cx="1387343" cy="1392384"/>
              </a:xfrm>
              <a:prstGeom prst="rect">
                <a:avLst/>
              </a:prstGeom>
              <a:noFill/>
              <a:ln>
                <a:solidFill>
                  <a:schemeClr val="bg2">
                    <a:lumMod val="7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4000" dirty="0">
                    <a:solidFill>
                      <a:schemeClr val="tx1"/>
                    </a:solidFill>
                    <a:latin typeface="함초롬바탕" panose="02030604000101010101" pitchFamily="18" charset="-127"/>
                    <a:ea typeface="함초롬바탕" panose="02030604000101010101" pitchFamily="18" charset="-127"/>
                  </a:rPr>
                  <a:t>가</a:t>
                </a:r>
              </a:p>
            </p:txBody>
          </p:sp>
          <p:sp>
            <p:nvSpPr>
              <p:cNvPr id="44" name="직사각형 43"/>
              <p:cNvSpPr/>
              <p:nvPr/>
            </p:nvSpPr>
            <p:spPr>
              <a:xfrm>
                <a:off x="9653339" y="3878281"/>
                <a:ext cx="1387343" cy="1392384"/>
              </a:xfrm>
              <a:prstGeom prst="rect">
                <a:avLst/>
              </a:prstGeom>
              <a:noFill/>
              <a:ln>
                <a:solidFill>
                  <a:schemeClr val="bg2">
                    <a:lumMod val="75000"/>
                  </a:scheme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4000" dirty="0" smtClean="0">
                    <a:solidFill>
                      <a:schemeClr val="tx1"/>
                    </a:solidFill>
                    <a:latin typeface="함초롬바탕" panose="02030604000101010101" pitchFamily="18" charset="-127"/>
                    <a:ea typeface="함초롬바탕" panose="02030604000101010101" pitchFamily="18" charset="-127"/>
                  </a:rPr>
                  <a:t>가</a:t>
                </a:r>
                <a:endParaRPr lang="ko-KR" altLang="en-US" sz="1400" dirty="0">
                  <a:solidFill>
                    <a:schemeClr val="tx1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</a:endParaRPr>
              </a:p>
            </p:txBody>
          </p:sp>
        </p:grpSp>
        <p:cxnSp>
          <p:nvCxnSpPr>
            <p:cNvPr id="38" name="직선 화살표 연결선 37"/>
            <p:cNvCxnSpPr/>
            <p:nvPr/>
          </p:nvCxnSpPr>
          <p:spPr>
            <a:xfrm>
              <a:off x="8947792" y="3548644"/>
              <a:ext cx="0" cy="32963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화살표 연결선 38"/>
            <p:cNvCxnSpPr/>
            <p:nvPr/>
          </p:nvCxnSpPr>
          <p:spPr>
            <a:xfrm>
              <a:off x="10347010" y="3531275"/>
              <a:ext cx="0" cy="32963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TextBox 39"/>
            <p:cNvSpPr txBox="1"/>
            <p:nvPr/>
          </p:nvSpPr>
          <p:spPr>
            <a:xfrm>
              <a:off x="8668336" y="5415635"/>
              <a:ext cx="1970004" cy="3521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smtClean="0">
                  <a:latin typeface="함초롬바탕" panose="02030604000101010101" pitchFamily="18" charset="-127"/>
                  <a:ea typeface="함초롬바탕" panose="02030604000101010101" pitchFamily="18" charset="-127"/>
                </a:rPr>
                <a:t>0_AC00_val.png</a:t>
              </a:r>
              <a:endParaRPr lang="ko-KR" altLang="en-US" sz="1400" dirty="0">
                <a:latin typeface="함초롬바탕" panose="02030604000101010101" pitchFamily="18" charset="-127"/>
                <a:ea typeface="함초롬바탕" panose="02030604000101010101" pitchFamily="18" charset="-127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8254121" y="3133841"/>
              <a:ext cx="1580749" cy="3521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smtClean="0">
                  <a:latin typeface="함초롬바탕" panose="02030604000101010101" pitchFamily="18" charset="-127"/>
                  <a:ea typeface="함초롬바탕" panose="02030604000101010101" pitchFamily="18" charset="-127"/>
                </a:rPr>
                <a:t>uniAC00.png</a:t>
              </a:r>
              <a:endParaRPr lang="ko-KR" altLang="en-US" sz="1400" dirty="0">
                <a:latin typeface="함초롬바탕" panose="02030604000101010101" pitchFamily="18" charset="-127"/>
                <a:ea typeface="함초롬바탕" panose="02030604000101010101" pitchFamily="18" charset="-127"/>
              </a:endParaRPr>
            </a:p>
          </p:txBody>
        </p:sp>
        <p:sp>
          <p:nvSpPr>
            <p:cNvPr id="42" name="TextBox 41"/>
            <p:cNvSpPr txBox="1"/>
            <p:nvPr/>
          </p:nvSpPr>
          <p:spPr>
            <a:xfrm>
              <a:off x="9848644" y="3133841"/>
              <a:ext cx="1088002" cy="35210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400" dirty="0" err="1">
                  <a:latin typeface="함초롬바탕" panose="02030604000101010101" pitchFamily="18" charset="-127"/>
                  <a:ea typeface="함초롬바탕" panose="02030604000101010101" pitchFamily="18" charset="-127"/>
                </a:rPr>
                <a:t>s</a:t>
              </a:r>
              <a:r>
                <a:rPr lang="en-US" altLang="ko-KR" sz="1400" dirty="0" err="1" smtClean="0">
                  <a:latin typeface="함초롬바탕" panose="02030604000101010101" pitchFamily="18" charset="-127"/>
                  <a:ea typeface="함초롬바탕" panose="02030604000101010101" pitchFamily="18" charset="-127"/>
                </a:rPr>
                <a:t>rc_img</a:t>
              </a:r>
              <a:endParaRPr lang="ko-KR" altLang="en-US" sz="1400" dirty="0">
                <a:latin typeface="함초롬바탕" panose="02030604000101010101" pitchFamily="18" charset="-127"/>
                <a:ea typeface="함초롬바탕" panose="02030604000101010101" pitchFamily="18" charset="-127"/>
              </a:endParaRPr>
            </a:p>
          </p:txBody>
        </p:sp>
      </p:grpSp>
      <p:sp>
        <p:nvSpPr>
          <p:cNvPr id="46" name="TextBox 45"/>
          <p:cNvSpPr txBox="1"/>
          <p:nvPr/>
        </p:nvSpPr>
        <p:spPr>
          <a:xfrm>
            <a:off x="9108375" y="481549"/>
            <a:ext cx="29332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>
                <a:latin typeface="함초롬바탕" panose="02030604000101010101" pitchFamily="18" charset="-127"/>
                <a:ea typeface="함초롬바탕" panose="02030604000101010101" pitchFamily="18" charset="-127"/>
              </a:rPr>
              <a:t>① </a:t>
            </a:r>
            <a:r>
              <a:rPr lang="en-US" altLang="ko-KR" sz="1400" smtClean="0">
                <a:latin typeface="함초롬바탕" panose="02030604000101010101" pitchFamily="18" charset="-127"/>
                <a:ea typeface="함초롬바탕" panose="02030604000101010101" pitchFamily="18" charset="-127"/>
              </a:rPr>
              <a:t>draw_handwriting</a:t>
            </a:r>
            <a:endParaRPr lang="ko-KR" altLang="en-US" sz="1400" dirty="0">
              <a:latin typeface="함초롬바탕" panose="02030604000101010101" pitchFamily="18" charset="-127"/>
              <a:ea typeface="함초롬바탕" panose="02030604000101010101" pitchFamily="18" charset="-127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9108375" y="3834498"/>
            <a:ext cx="29332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smtClean="0">
                <a:latin typeface="함초롬바탕" panose="02030604000101010101" pitchFamily="18" charset="-127"/>
                <a:ea typeface="함초롬바탕" panose="02030604000101010101" pitchFamily="18" charset="-127"/>
              </a:rPr>
              <a:t>② </a:t>
            </a:r>
            <a:r>
              <a:rPr lang="en-US" altLang="ko-KR" sz="1400" smtClean="0">
                <a:latin typeface="함초롬바탕" panose="02030604000101010101" pitchFamily="18" charset="-127"/>
                <a:ea typeface="함초롬바탕" panose="02030604000101010101" pitchFamily="18" charset="-127"/>
              </a:rPr>
              <a:t>draw_example</a:t>
            </a:r>
            <a:endParaRPr lang="ko-KR" altLang="en-US" sz="1400" dirty="0">
              <a:latin typeface="함초롬바탕" panose="02030604000101010101" pitchFamily="18" charset="-127"/>
              <a:ea typeface="함초롬바탕" panose="02030604000101010101" pitchFamily="18" charset="-127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5298374" y="3857016"/>
            <a:ext cx="10783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</a:rPr>
              <a:t>dst_offset</a:t>
            </a:r>
            <a:endParaRPr lang="ko-KR" altLang="en-US" sz="1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함초롬바탕" panose="02030604000101010101" pitchFamily="18" charset="-127"/>
              <a:ea typeface="함초롬바탕" panose="02030604000101010101" pitchFamily="18" charset="-127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5076702" y="5802107"/>
            <a:ext cx="39762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solidFill>
                  <a:schemeClr val="accent1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/</a:t>
            </a:r>
            <a:r>
              <a:rPr lang="en-US" altLang="ko-KR" sz="3600" dirty="0" err="1" smtClean="0">
                <a:solidFill>
                  <a:schemeClr val="accent1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root_dir</a:t>
            </a:r>
            <a:r>
              <a:rPr lang="en-US" altLang="ko-KR" sz="3600" dirty="0" smtClean="0">
                <a:solidFill>
                  <a:schemeClr val="accent1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/image</a:t>
            </a:r>
            <a:endParaRPr lang="ko-KR" altLang="en-US" sz="3600" dirty="0">
              <a:solidFill>
                <a:schemeClr val="accent1"/>
              </a:solidFill>
              <a:latin typeface="함초롬바탕" panose="02030604000101010101" pitchFamily="18" charset="-127"/>
              <a:ea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46518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4384" y="296883"/>
            <a:ext cx="82177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함초롬바탕" panose="02030604000101010101" pitchFamily="18" charset="-127"/>
                <a:ea typeface="함초롬바탕" panose="02030604000101010101" pitchFamily="18" charset="-127"/>
              </a:rPr>
              <a:t>Step 2) source font + handwritten font =&gt; font image </a:t>
            </a:r>
            <a:r>
              <a:rPr lang="ko-KR" altLang="en-US" dirty="0" smtClean="0">
                <a:latin typeface="함초롬바탕" panose="02030604000101010101" pitchFamily="18" charset="-127"/>
                <a:ea typeface="함초롬바탕" panose="02030604000101010101" pitchFamily="18" charset="-127"/>
              </a:rPr>
              <a:t>생성</a:t>
            </a:r>
            <a:r>
              <a:rPr lang="en-US" altLang="ko-KR" dirty="0" smtClean="0">
                <a:latin typeface="함초롬바탕" panose="02030604000101010101" pitchFamily="18" charset="-127"/>
                <a:ea typeface="함초롬바탕" panose="02030604000101010101" pitchFamily="18" charset="-127"/>
              </a:rPr>
              <a:t> – </a:t>
            </a:r>
            <a:r>
              <a:rPr lang="en-US" altLang="ko-KR" dirty="0" smtClean="0">
                <a:solidFill>
                  <a:srgbClr val="FF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font2img.py</a:t>
            </a:r>
            <a:endParaRPr lang="ko-KR" altLang="en-US" dirty="0">
              <a:solidFill>
                <a:srgbClr val="FF0000"/>
              </a:solidFill>
              <a:latin typeface="함초롬바탕" panose="02030604000101010101" pitchFamily="18" charset="-127"/>
              <a:ea typeface="함초롬바탕" panose="02030604000101010101" pitchFamily="18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344384" y="992353"/>
            <a:ext cx="6937864" cy="2489402"/>
            <a:chOff x="518013" y="1273706"/>
            <a:chExt cx="7029450" cy="2507273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8013" y="1285429"/>
              <a:ext cx="7029450" cy="2495550"/>
            </a:xfrm>
            <a:prstGeom prst="rect">
              <a:avLst/>
            </a:prstGeom>
          </p:spPr>
        </p:pic>
        <p:sp>
          <p:nvSpPr>
            <p:cNvPr id="6" name="직사각형 5"/>
            <p:cNvSpPr/>
            <p:nvPr/>
          </p:nvSpPr>
          <p:spPr>
            <a:xfrm>
              <a:off x="1148862" y="1273706"/>
              <a:ext cx="1148861" cy="226848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5275385" y="2242873"/>
            <a:ext cx="6799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atin typeface="함초롬바탕" panose="02030604000101010101" pitchFamily="18" charset="-127"/>
                <a:ea typeface="함초롬바탕" panose="02030604000101010101" pitchFamily="18" charset="-127"/>
              </a:rPr>
              <a:t>27, 16</a:t>
            </a:r>
            <a:endParaRPr lang="ko-KR" altLang="en-US" sz="1400" dirty="0">
              <a:latin typeface="함초롬바탕" panose="02030604000101010101" pitchFamily="18" charset="-127"/>
              <a:ea typeface="함초롬바탕" panose="02030604000101010101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675991" y="2438034"/>
            <a:ext cx="1133893" cy="2252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함초롬바탕" panose="02030604000101010101" pitchFamily="18" charset="-127"/>
              <a:ea typeface="함초롬바탕" panose="02030604000101010101" pitchFamily="18" charset="-127"/>
            </a:endParaRPr>
          </a:p>
        </p:txBody>
      </p:sp>
      <p:cxnSp>
        <p:nvCxnSpPr>
          <p:cNvPr id="11" name="직선 화살표 연결선 10"/>
          <p:cNvCxnSpPr>
            <a:stCxn id="9" idx="3"/>
          </p:cNvCxnSpPr>
          <p:nvPr/>
        </p:nvCxnSpPr>
        <p:spPr>
          <a:xfrm flipV="1">
            <a:off x="2809884" y="1207615"/>
            <a:ext cx="5502213" cy="134303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>
          <a:xfrm>
            <a:off x="8562109" y="511423"/>
            <a:ext cx="1387343" cy="1392384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800" dirty="0" smtClean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가</a:t>
            </a:r>
            <a:endParaRPr lang="ko-KR" altLang="en-US" dirty="0">
              <a:solidFill>
                <a:schemeClr val="tx1"/>
              </a:solidFill>
              <a:latin typeface="함초롬바탕" panose="02030604000101010101" pitchFamily="18" charset="-127"/>
              <a:ea typeface="함초롬바탕" panose="02030604000101010101" pitchFamily="18" charset="-127"/>
            </a:endParaRPr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384" y="4097307"/>
            <a:ext cx="7019925" cy="2276475"/>
          </a:xfrm>
          <a:prstGeom prst="rect">
            <a:avLst/>
          </a:prstGeom>
        </p:spPr>
      </p:pic>
      <p:sp>
        <p:nvSpPr>
          <p:cNvPr id="18" name="직사각형 17"/>
          <p:cNvSpPr/>
          <p:nvPr/>
        </p:nvSpPr>
        <p:spPr>
          <a:xfrm>
            <a:off x="967014" y="4029744"/>
            <a:ext cx="873510" cy="27580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함초롬바탕" panose="02030604000101010101" pitchFamily="18" charset="-127"/>
              <a:ea typeface="함초롬바탕" panose="02030604000101010101" pitchFamily="18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1660613" y="4290641"/>
            <a:ext cx="1133893" cy="2252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함초롬바탕" panose="02030604000101010101" pitchFamily="18" charset="-127"/>
              <a:ea typeface="함초롬바탕" panose="02030604000101010101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0627537" y="1633928"/>
            <a:ext cx="13504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latin typeface="함초롬바탕" panose="02030604000101010101" pitchFamily="18" charset="-127"/>
                <a:ea typeface="함초롬바탕" panose="02030604000101010101" pitchFamily="18" charset="-127"/>
              </a:rPr>
              <a:t>s</a:t>
            </a:r>
            <a:r>
              <a:rPr lang="en-US" altLang="ko-KR" dirty="0" err="1" smtClean="0">
                <a:latin typeface="함초롬바탕" panose="02030604000101010101" pitchFamily="18" charset="-127"/>
                <a:ea typeface="함초롬바탕" panose="02030604000101010101" pitchFamily="18" charset="-127"/>
              </a:rPr>
              <a:t>rc_offset</a:t>
            </a:r>
            <a:endParaRPr lang="ko-KR" altLang="en-US" dirty="0">
              <a:latin typeface="함초롬바탕" panose="02030604000101010101" pitchFamily="18" charset="-127"/>
              <a:ea typeface="함초롬바탕" panose="02030604000101010101" pitchFamily="18" charset="-127"/>
            </a:endParaRPr>
          </a:p>
        </p:txBody>
      </p:sp>
      <p:grpSp>
        <p:nvGrpSpPr>
          <p:cNvPr id="23" name="그룹 22"/>
          <p:cNvGrpSpPr/>
          <p:nvPr/>
        </p:nvGrpSpPr>
        <p:grpSpPr>
          <a:xfrm>
            <a:off x="9597687" y="2223192"/>
            <a:ext cx="2359820" cy="1217094"/>
            <a:chOff x="8254121" y="3878281"/>
            <a:chExt cx="2786561" cy="1392384"/>
          </a:xfrm>
        </p:grpSpPr>
        <p:sp>
          <p:nvSpPr>
            <p:cNvPr id="29" name="직사각형 28"/>
            <p:cNvSpPr/>
            <p:nvPr/>
          </p:nvSpPr>
          <p:spPr>
            <a:xfrm>
              <a:off x="8254121" y="3878281"/>
              <a:ext cx="1387343" cy="1392384"/>
            </a:xfrm>
            <a:prstGeom prst="rect">
              <a:avLst/>
            </a:prstGeom>
            <a:noFill/>
            <a:ln>
              <a:solidFill>
                <a:schemeClr val="bg2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endParaRPr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9653339" y="3878281"/>
              <a:ext cx="1387343" cy="1392384"/>
            </a:xfrm>
            <a:prstGeom prst="rect">
              <a:avLst/>
            </a:prstGeom>
            <a:noFill/>
            <a:ln>
              <a:solidFill>
                <a:schemeClr val="bg2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0" dirty="0" smtClean="0">
                  <a:solidFill>
                    <a:schemeClr val="tx1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</a:rPr>
                <a:t>가</a:t>
              </a:r>
              <a:endParaRPr lang="ko-KR" altLang="en-US" sz="1400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endParaRPr>
            </a:p>
          </p:txBody>
        </p:sp>
        <p:pic>
          <p:nvPicPr>
            <p:cNvPr id="31" name="그림 3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575283" y="4197667"/>
              <a:ext cx="745018" cy="753611"/>
            </a:xfrm>
            <a:prstGeom prst="rect">
              <a:avLst/>
            </a:prstGeom>
          </p:spPr>
        </p:pic>
      </p:grpSp>
      <p:sp>
        <p:nvSpPr>
          <p:cNvPr id="32" name="TextBox 31"/>
          <p:cNvSpPr txBox="1"/>
          <p:nvPr/>
        </p:nvSpPr>
        <p:spPr>
          <a:xfrm>
            <a:off x="8506006" y="2966844"/>
            <a:ext cx="8977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함초롬바탕" panose="02030604000101010101" pitchFamily="18" charset="-127"/>
                <a:ea typeface="함초롬바탕" panose="02030604000101010101" pitchFamily="18" charset="-127"/>
              </a:rPr>
              <a:t>return</a:t>
            </a:r>
            <a:endParaRPr lang="ko-KR" altLang="en-US" dirty="0">
              <a:latin typeface="함초롬바탕" panose="02030604000101010101" pitchFamily="18" charset="-127"/>
              <a:ea typeface="함초롬바탕" panose="02030604000101010101" pitchFamily="18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1660613" y="5315867"/>
            <a:ext cx="1133893" cy="225231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함초롬바탕" panose="02030604000101010101" pitchFamily="18" charset="-127"/>
              <a:ea typeface="함초롬바탕" panose="02030604000101010101" pitchFamily="18" charset="-127"/>
            </a:endParaRPr>
          </a:p>
        </p:txBody>
      </p:sp>
      <p:grpSp>
        <p:nvGrpSpPr>
          <p:cNvPr id="34" name="그룹 33"/>
          <p:cNvGrpSpPr/>
          <p:nvPr/>
        </p:nvGrpSpPr>
        <p:grpSpPr>
          <a:xfrm>
            <a:off x="9597687" y="4813992"/>
            <a:ext cx="2359818" cy="1217094"/>
            <a:chOff x="8254123" y="3878281"/>
            <a:chExt cx="2786559" cy="1392384"/>
          </a:xfrm>
        </p:grpSpPr>
        <p:sp>
          <p:nvSpPr>
            <p:cNvPr id="35" name="직사각형 34"/>
            <p:cNvSpPr/>
            <p:nvPr/>
          </p:nvSpPr>
          <p:spPr>
            <a:xfrm>
              <a:off x="8254123" y="3878281"/>
              <a:ext cx="1387343" cy="1392384"/>
            </a:xfrm>
            <a:prstGeom prst="rect">
              <a:avLst/>
            </a:prstGeom>
            <a:noFill/>
            <a:ln>
              <a:solidFill>
                <a:schemeClr val="bg2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0" dirty="0">
                  <a:solidFill>
                    <a:schemeClr val="tx1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</a:rPr>
                <a:t>가</a:t>
              </a:r>
              <a:endParaRPr lang="ko-KR" altLang="en-US" sz="4800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endParaRPr>
            </a:p>
          </p:txBody>
        </p:sp>
        <p:sp>
          <p:nvSpPr>
            <p:cNvPr id="36" name="직사각형 35"/>
            <p:cNvSpPr/>
            <p:nvPr/>
          </p:nvSpPr>
          <p:spPr>
            <a:xfrm>
              <a:off x="9653339" y="3878281"/>
              <a:ext cx="1387343" cy="1392384"/>
            </a:xfrm>
            <a:prstGeom prst="rect">
              <a:avLst/>
            </a:prstGeom>
            <a:noFill/>
            <a:ln>
              <a:solidFill>
                <a:schemeClr val="bg2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4000" dirty="0" smtClean="0">
                  <a:solidFill>
                    <a:schemeClr val="tx1"/>
                  </a:solidFill>
                  <a:latin typeface="함초롬바탕" panose="02030604000101010101" pitchFamily="18" charset="-127"/>
                  <a:ea typeface="함초롬바탕" panose="02030604000101010101" pitchFamily="18" charset="-127"/>
                </a:rPr>
                <a:t>가</a:t>
              </a:r>
              <a:endParaRPr lang="ko-KR" altLang="en-US" sz="1400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endParaRPr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8506007" y="5662689"/>
            <a:ext cx="9429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함초롬바탕" panose="02030604000101010101" pitchFamily="18" charset="-127"/>
                <a:ea typeface="함초롬바탕" panose="02030604000101010101" pitchFamily="18" charset="-127"/>
              </a:rPr>
              <a:t>return</a:t>
            </a:r>
            <a:endParaRPr lang="ko-KR" altLang="en-US" dirty="0">
              <a:latin typeface="함초롬바탕" panose="02030604000101010101" pitchFamily="18" charset="-127"/>
              <a:ea typeface="함초롬바탕" panose="02030604000101010101" pitchFamily="18" charset="-127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9597687" y="4306006"/>
            <a:ext cx="1294794" cy="3683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>
                <a:latin typeface="함초롬바탕" panose="02030604000101010101" pitchFamily="18" charset="-127"/>
                <a:ea typeface="함초롬바탕" panose="02030604000101010101" pitchFamily="18" charset="-127"/>
              </a:rPr>
              <a:t>dst_offset</a:t>
            </a:r>
            <a:endParaRPr lang="ko-KR" altLang="en-US" dirty="0">
              <a:latin typeface="함초롬바탕" panose="02030604000101010101" pitchFamily="18" charset="-127"/>
              <a:ea typeface="함초롬바탕" panose="02030604000101010101" pitchFamily="18" charset="-127"/>
            </a:endParaRPr>
          </a:p>
        </p:txBody>
      </p:sp>
      <p:cxnSp>
        <p:nvCxnSpPr>
          <p:cNvPr id="41" name="직선 연결선 40"/>
          <p:cNvCxnSpPr/>
          <p:nvPr/>
        </p:nvCxnSpPr>
        <p:spPr>
          <a:xfrm>
            <a:off x="0" y="3716741"/>
            <a:ext cx="12192000" cy="0"/>
          </a:xfrm>
          <a:prstGeom prst="line">
            <a:avLst/>
          </a:prstGeom>
          <a:ln w="2857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10772569" y="4305546"/>
            <a:ext cx="13504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latin typeface="함초롬바탕" panose="02030604000101010101" pitchFamily="18" charset="-127"/>
                <a:ea typeface="함초롬바탕" panose="02030604000101010101" pitchFamily="18" charset="-127"/>
              </a:rPr>
              <a:t>s</a:t>
            </a:r>
            <a:r>
              <a:rPr lang="en-US" altLang="ko-KR" dirty="0" err="1" smtClean="0">
                <a:latin typeface="함초롬바탕" panose="02030604000101010101" pitchFamily="18" charset="-127"/>
                <a:ea typeface="함초롬바탕" panose="02030604000101010101" pitchFamily="18" charset="-127"/>
              </a:rPr>
              <a:t>rc_offset</a:t>
            </a:r>
            <a:endParaRPr lang="ko-KR" altLang="en-US" dirty="0">
              <a:latin typeface="함초롬바탕" panose="02030604000101010101" pitchFamily="18" charset="-127"/>
              <a:ea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10075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모서리가 둥근 직사각형 9"/>
          <p:cNvSpPr/>
          <p:nvPr/>
        </p:nvSpPr>
        <p:spPr>
          <a:xfrm>
            <a:off x="1347537" y="2255913"/>
            <a:ext cx="2285998" cy="299586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mtClean="0"/>
              <a:t>/data</a:t>
            </a:r>
            <a:r>
              <a:rPr lang="ko-KR" altLang="en-US" smtClean="0"/>
              <a:t>에 </a:t>
            </a:r>
            <a:r>
              <a:rPr lang="en-US" altLang="ko-KR" smtClean="0"/>
              <a:t>train.obj</a:t>
            </a:r>
            <a:r>
              <a:rPr lang="ko-KR" altLang="en-US" smtClean="0"/>
              <a:t>와 </a:t>
            </a:r>
            <a:r>
              <a:rPr lang="en-US" altLang="ko-KR" smtClean="0"/>
              <a:t>val.obj </a:t>
            </a:r>
            <a:r>
              <a:rPr lang="ko-KR" altLang="en-US" smtClean="0"/>
              <a:t>생성 </a:t>
            </a:r>
            <a:endParaRPr lang="ko-KR" altLang="en-US"/>
          </a:p>
        </p:txBody>
      </p:sp>
      <p:sp>
        <p:nvSpPr>
          <p:cNvPr id="11" name="오른쪽 화살표 10"/>
          <p:cNvSpPr/>
          <p:nvPr/>
        </p:nvSpPr>
        <p:spPr>
          <a:xfrm>
            <a:off x="3838073" y="3416961"/>
            <a:ext cx="721895" cy="673769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4764506" y="2255913"/>
            <a:ext cx="2322094" cy="299586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mtClean="0"/>
              <a:t>/image</a:t>
            </a:r>
            <a:r>
              <a:rPr lang="ko-KR" altLang="en-US" smtClean="0"/>
              <a:t>에 있는 </a:t>
            </a:r>
            <a:r>
              <a:rPr lang="en-US" altLang="ko-KR" smtClean="0"/>
              <a:t>font image</a:t>
            </a:r>
            <a:r>
              <a:rPr lang="ko-KR" altLang="en-US" smtClean="0"/>
              <a:t>들 중에서 </a:t>
            </a:r>
            <a:r>
              <a:rPr lang="en-US" altLang="ko-KR" smtClean="0"/>
              <a:t>_train.png </a:t>
            </a:r>
            <a:r>
              <a:rPr lang="ko-KR" altLang="en-US" smtClean="0"/>
              <a:t>정보를 </a:t>
            </a:r>
            <a:r>
              <a:rPr lang="en-US" altLang="ko-KR" smtClean="0"/>
              <a:t>binary format</a:t>
            </a:r>
            <a:r>
              <a:rPr lang="ko-KR" altLang="en-US" smtClean="0"/>
              <a:t>으로 </a:t>
            </a:r>
            <a:r>
              <a:rPr lang="en-US" altLang="ko-KR" smtClean="0"/>
              <a:t>train.obj</a:t>
            </a:r>
            <a:r>
              <a:rPr lang="ko-KR" altLang="en-US" smtClean="0"/>
              <a:t>에 저장 </a:t>
            </a:r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8610600" y="2255913"/>
            <a:ext cx="2314073" cy="299586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/>
              <a:t>/image</a:t>
            </a:r>
            <a:r>
              <a:rPr lang="ko-KR" altLang="en-US"/>
              <a:t>에 있는 </a:t>
            </a:r>
            <a:r>
              <a:rPr lang="en-US" altLang="ko-KR"/>
              <a:t>font image</a:t>
            </a:r>
            <a:r>
              <a:rPr lang="ko-KR" altLang="en-US"/>
              <a:t>들 중에서 </a:t>
            </a:r>
            <a:r>
              <a:rPr lang="en-US" altLang="ko-KR" smtClean="0"/>
              <a:t>_ val.png </a:t>
            </a:r>
            <a:r>
              <a:rPr lang="ko-KR" altLang="en-US"/>
              <a:t>정보를 </a:t>
            </a:r>
            <a:r>
              <a:rPr lang="en-US" altLang="ko-KR"/>
              <a:t>binary format</a:t>
            </a:r>
            <a:r>
              <a:rPr lang="ko-KR" altLang="en-US"/>
              <a:t>으로 </a:t>
            </a:r>
            <a:r>
              <a:rPr lang="en-US" altLang="ko-KR" smtClean="0"/>
              <a:t>val.obj</a:t>
            </a:r>
            <a:r>
              <a:rPr lang="ko-KR" altLang="en-US"/>
              <a:t>에 저장 </a:t>
            </a:r>
          </a:p>
        </p:txBody>
      </p:sp>
      <p:sp>
        <p:nvSpPr>
          <p:cNvPr id="14" name="오른쪽 화살표 13"/>
          <p:cNvSpPr/>
          <p:nvPr/>
        </p:nvSpPr>
        <p:spPr>
          <a:xfrm>
            <a:off x="7439527" y="3416960"/>
            <a:ext cx="721895" cy="673769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344383" y="296883"/>
            <a:ext cx="105452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함초롬바탕" panose="02030604000101010101" pitchFamily="18" charset="-127"/>
                <a:ea typeface="함초롬바탕" panose="02030604000101010101" pitchFamily="18" charset="-127"/>
              </a:rPr>
              <a:t>Step 3) image</a:t>
            </a:r>
            <a:r>
              <a:rPr lang="ko-KR" altLang="en-US" dirty="0" smtClean="0">
                <a:latin typeface="함초롬바탕" panose="02030604000101010101" pitchFamily="18" charset="-127"/>
                <a:ea typeface="함초롬바탕" panose="02030604000101010101" pitchFamily="18" charset="-127"/>
              </a:rPr>
              <a:t>를 묶어서 </a:t>
            </a:r>
            <a:r>
              <a:rPr lang="en-US" altLang="ko-KR" dirty="0" smtClean="0">
                <a:latin typeface="함초롬바탕" panose="02030604000101010101" pitchFamily="18" charset="-127"/>
                <a:ea typeface="함초롬바탕" panose="02030604000101010101" pitchFamily="18" charset="-127"/>
              </a:rPr>
              <a:t>binary format / training</a:t>
            </a:r>
            <a:r>
              <a:rPr lang="ko-KR" altLang="en-US" dirty="0" smtClean="0">
                <a:latin typeface="함초롬바탕" panose="02030604000101010101" pitchFamily="18" charset="-127"/>
                <a:ea typeface="함초롬바탕" panose="02030604000101010101" pitchFamily="18" charset="-127"/>
              </a:rPr>
              <a:t>을 위한 </a:t>
            </a:r>
            <a:r>
              <a:rPr lang="en-US" altLang="ko-KR" dirty="0" smtClean="0">
                <a:latin typeface="함초롬바탕" panose="02030604000101010101" pitchFamily="18" charset="-127"/>
                <a:ea typeface="함초롬바탕" panose="02030604000101010101" pitchFamily="18" charset="-127"/>
              </a:rPr>
              <a:t>train.obj </a:t>
            </a:r>
            <a:r>
              <a:rPr lang="ko-KR" altLang="en-US" dirty="0" smtClean="0">
                <a:latin typeface="함초롬바탕" panose="02030604000101010101" pitchFamily="18" charset="-127"/>
                <a:ea typeface="함초롬바탕" panose="02030604000101010101" pitchFamily="18" charset="-127"/>
              </a:rPr>
              <a:t>생성</a:t>
            </a:r>
            <a:r>
              <a:rPr lang="en-US" altLang="ko-KR" dirty="0" smtClean="0">
                <a:latin typeface="함초롬바탕" panose="02030604000101010101" pitchFamily="18" charset="-127"/>
                <a:ea typeface="함초롬바탕" panose="02030604000101010101" pitchFamily="18" charset="-127"/>
              </a:rPr>
              <a:t> – </a:t>
            </a:r>
            <a:r>
              <a:rPr lang="en-US" altLang="ko-KR" dirty="0" smtClean="0">
                <a:solidFill>
                  <a:srgbClr val="FF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package.py</a:t>
            </a:r>
            <a:endParaRPr lang="ko-KR" altLang="en-US" dirty="0">
              <a:solidFill>
                <a:srgbClr val="FF0000"/>
              </a:solidFill>
              <a:latin typeface="함초롬바탕" panose="02030604000101010101" pitchFamily="18" charset="-127"/>
              <a:ea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632505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44383" y="296883"/>
            <a:ext cx="105452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함초롬바탕" panose="02030604000101010101" pitchFamily="18" charset="-127"/>
                <a:ea typeface="함초롬바탕" panose="02030604000101010101" pitchFamily="18" charset="-127"/>
              </a:rPr>
              <a:t>Step 3) image</a:t>
            </a:r>
            <a:r>
              <a:rPr lang="ko-KR" altLang="en-US" dirty="0" smtClean="0">
                <a:latin typeface="함초롬바탕" panose="02030604000101010101" pitchFamily="18" charset="-127"/>
                <a:ea typeface="함초롬바탕" panose="02030604000101010101" pitchFamily="18" charset="-127"/>
              </a:rPr>
              <a:t>를 묶어서 </a:t>
            </a:r>
            <a:r>
              <a:rPr lang="en-US" altLang="ko-KR" dirty="0" smtClean="0">
                <a:latin typeface="함초롬바탕" panose="02030604000101010101" pitchFamily="18" charset="-127"/>
                <a:ea typeface="함초롬바탕" panose="02030604000101010101" pitchFamily="18" charset="-127"/>
              </a:rPr>
              <a:t>binary format / training</a:t>
            </a:r>
            <a:r>
              <a:rPr lang="ko-KR" altLang="en-US" dirty="0" smtClean="0">
                <a:latin typeface="함초롬바탕" panose="02030604000101010101" pitchFamily="18" charset="-127"/>
                <a:ea typeface="함초롬바탕" panose="02030604000101010101" pitchFamily="18" charset="-127"/>
              </a:rPr>
              <a:t>을 위한 </a:t>
            </a:r>
            <a:r>
              <a:rPr lang="en-US" altLang="ko-KR" dirty="0" smtClean="0">
                <a:latin typeface="함초롬바탕" panose="02030604000101010101" pitchFamily="18" charset="-127"/>
                <a:ea typeface="함초롬바탕" panose="02030604000101010101" pitchFamily="18" charset="-127"/>
              </a:rPr>
              <a:t>train.obj </a:t>
            </a:r>
            <a:r>
              <a:rPr lang="ko-KR" altLang="en-US" dirty="0" smtClean="0">
                <a:latin typeface="함초롬바탕" panose="02030604000101010101" pitchFamily="18" charset="-127"/>
                <a:ea typeface="함초롬바탕" panose="02030604000101010101" pitchFamily="18" charset="-127"/>
              </a:rPr>
              <a:t>생성</a:t>
            </a:r>
            <a:r>
              <a:rPr lang="en-US" altLang="ko-KR" dirty="0" smtClean="0">
                <a:latin typeface="함초롬바탕" panose="02030604000101010101" pitchFamily="18" charset="-127"/>
                <a:ea typeface="함초롬바탕" panose="02030604000101010101" pitchFamily="18" charset="-127"/>
              </a:rPr>
              <a:t> – </a:t>
            </a:r>
            <a:r>
              <a:rPr lang="en-US" altLang="ko-KR" dirty="0" smtClean="0">
                <a:solidFill>
                  <a:srgbClr val="FF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package.py</a:t>
            </a:r>
            <a:endParaRPr lang="ko-KR" altLang="en-US" dirty="0">
              <a:solidFill>
                <a:srgbClr val="FF0000"/>
              </a:solidFill>
              <a:latin typeface="함초롬바탕" panose="02030604000101010101" pitchFamily="18" charset="-127"/>
              <a:ea typeface="함초롬바탕" panose="02030604000101010101" pitchFamily="18" charset="-127"/>
            </a:endParaRPr>
          </a:p>
        </p:txBody>
      </p:sp>
      <p:sp>
        <p:nvSpPr>
          <p:cNvPr id="5" name="Rectangle 6"/>
          <p:cNvSpPr>
            <a:spLocks noChangeArrowheads="1"/>
          </p:cNvSpPr>
          <p:nvPr/>
        </p:nvSpPr>
        <p:spPr bwMode="auto">
          <a:xfrm>
            <a:off x="1389413" y="838005"/>
            <a:ext cx="9369631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600" b="1" i="0" u="none" strike="noStrike" cap="none" normalizeH="0" baseline="0" dirty="0" smtClean="0">
                <a:ln>
                  <a:noFill/>
                </a:ln>
                <a:effectLst/>
                <a:latin typeface="Arial" panose="020B0604020202020204" pitchFamily="34" charset="0"/>
                <a:ea typeface="함초롬바탕" panose="02030604000101010101" pitchFamily="18" charset="-127"/>
                <a:cs typeface="Arial" panose="020B0604020202020204" pitchFamily="34" charset="0"/>
              </a:rPr>
              <a:t>Command line : </a:t>
            </a:r>
            <a:r>
              <a:rPr kumimoji="0" lang="ko-KR" altLang="ko-KR" sz="1600" i="0" u="none" strike="noStrike" cap="none" normalizeH="0" baseline="0" dirty="0" err="1" smtClean="0">
                <a:ln>
                  <a:noFill/>
                </a:ln>
                <a:solidFill>
                  <a:schemeClr val="accent5"/>
                </a:solidFill>
                <a:effectLst/>
                <a:latin typeface="Arial" panose="020B0604020202020204" pitchFamily="34" charset="0"/>
                <a:ea typeface="함초롬바탕" panose="02030604000101010101" pitchFamily="18" charset="-127"/>
                <a:cs typeface="Arial" panose="020B0604020202020204" pitchFamily="34" charset="0"/>
              </a:rPr>
              <a:t>python</a:t>
            </a:r>
            <a:r>
              <a:rPr kumimoji="0" lang="ko-KR" altLang="ko-KR" sz="1600" i="0" u="none" strike="noStrike" cap="none" normalizeH="0" baseline="0" dirty="0" smtClean="0">
                <a:ln>
                  <a:noFill/>
                </a:ln>
                <a:solidFill>
                  <a:schemeClr val="accent5"/>
                </a:solidFill>
                <a:effectLst/>
                <a:latin typeface="Arial" panose="020B0604020202020204" pitchFamily="34" charset="0"/>
                <a:ea typeface="함초롬바탕" panose="02030604000101010101" pitchFamily="18" charset="-127"/>
                <a:cs typeface="Arial" panose="020B0604020202020204" pitchFamily="34" charset="0"/>
              </a:rPr>
              <a:t> </a:t>
            </a:r>
            <a:r>
              <a:rPr kumimoji="0" lang="en-US" altLang="ko-KR" sz="1600" i="0" u="none" strike="noStrike" cap="none" normalizeH="0" baseline="0" dirty="0" smtClean="0">
                <a:ln>
                  <a:noFill/>
                </a:ln>
                <a:solidFill>
                  <a:schemeClr val="accent5"/>
                </a:solidFill>
                <a:effectLst/>
                <a:latin typeface="Arial" panose="020B0604020202020204" pitchFamily="34" charset="0"/>
                <a:ea typeface="함초롬바탕" panose="02030604000101010101" pitchFamily="18" charset="-127"/>
                <a:cs typeface="Arial" panose="020B0604020202020204" pitchFamily="34" charset="0"/>
              </a:rPr>
              <a:t>package.py –-</a:t>
            </a:r>
            <a:r>
              <a:rPr kumimoji="0" lang="en-US" altLang="ko-KR" sz="1600" i="0" u="none" strike="noStrike" cap="none" normalizeH="0" baseline="0" dirty="0" err="1" smtClean="0">
                <a:ln>
                  <a:noFill/>
                </a:ln>
                <a:solidFill>
                  <a:schemeClr val="accent5"/>
                </a:solidFill>
                <a:effectLst/>
                <a:latin typeface="Arial" panose="020B0604020202020204" pitchFamily="34" charset="0"/>
                <a:ea typeface="함초롬바탕" panose="02030604000101010101" pitchFamily="18" charset="-127"/>
                <a:cs typeface="Arial" panose="020B0604020202020204" pitchFamily="34" charset="0"/>
              </a:rPr>
              <a:t>fixed_sample</a:t>
            </a:r>
            <a:r>
              <a:rPr kumimoji="0" lang="en-US" altLang="ko-KR" sz="1600" i="0" u="none" strike="noStrike" cap="none" normalizeH="0" baseline="0" dirty="0" smtClean="0">
                <a:ln>
                  <a:noFill/>
                </a:ln>
                <a:solidFill>
                  <a:schemeClr val="accent5"/>
                </a:solidFill>
                <a:effectLst/>
                <a:latin typeface="Arial" panose="020B0604020202020204" pitchFamily="34" charset="0"/>
                <a:ea typeface="함초롬바탕" panose="02030604000101010101" pitchFamily="18" charset="-127"/>
                <a:cs typeface="Arial" panose="020B0604020202020204" pitchFamily="34" charset="0"/>
              </a:rPr>
              <a:t>=1</a:t>
            </a:r>
            <a:r>
              <a:rPr kumimoji="0" lang="ko-KR" altLang="ko-KR" sz="1600" i="0" u="none" strike="noStrike" cap="none" normalizeH="0" baseline="0" dirty="0" smtClean="0">
                <a:ln>
                  <a:noFill/>
                </a:ln>
                <a:solidFill>
                  <a:schemeClr val="accent5"/>
                </a:solidFill>
                <a:effectLst/>
                <a:latin typeface="Arial" panose="020B0604020202020204" pitchFamily="34" charset="0"/>
                <a:ea typeface="함초롬바탕" panose="02030604000101010101" pitchFamily="18" charset="-127"/>
                <a:cs typeface="Arial" panose="020B0604020202020204" pitchFamily="34" charset="0"/>
              </a:rPr>
              <a:t> </a:t>
            </a:r>
            <a:r>
              <a:rPr kumimoji="0" lang="en-US" altLang="ko-KR" sz="1600" i="0" u="none" strike="noStrike" cap="none" normalizeH="0" baseline="0" dirty="0" smtClean="0">
                <a:ln>
                  <a:noFill/>
                </a:ln>
                <a:solidFill>
                  <a:schemeClr val="accent5"/>
                </a:solidFill>
                <a:effectLst/>
                <a:latin typeface="Arial" panose="020B0604020202020204" pitchFamily="34" charset="0"/>
                <a:ea typeface="함초롬바탕" panose="02030604000101010101" pitchFamily="18" charset="-127"/>
                <a:cs typeface="Arial" panose="020B0604020202020204" pitchFamily="34" charset="0"/>
              </a:rPr>
              <a:t>--</a:t>
            </a:r>
            <a:r>
              <a:rPr kumimoji="0" lang="en-US" altLang="ko-KR" sz="1600" i="0" u="none" strike="noStrike" cap="none" normalizeH="0" baseline="0" dirty="0" err="1" smtClean="0">
                <a:ln>
                  <a:noFill/>
                </a:ln>
                <a:solidFill>
                  <a:schemeClr val="accent5"/>
                </a:solidFill>
                <a:effectLst/>
                <a:latin typeface="Arial" panose="020B0604020202020204" pitchFamily="34" charset="0"/>
                <a:ea typeface="함초롬바탕" panose="02030604000101010101" pitchFamily="18" charset="-127"/>
                <a:cs typeface="Arial" panose="020B0604020202020204" pitchFamily="34" charset="0"/>
              </a:rPr>
              <a:t>dir</a:t>
            </a:r>
            <a:r>
              <a:rPr kumimoji="0" lang="en-US" altLang="ko-KR" sz="1600" i="0" u="none" strike="noStrike" cap="none" normalizeH="0" baseline="0" dirty="0" smtClean="0">
                <a:ln>
                  <a:noFill/>
                </a:ln>
                <a:solidFill>
                  <a:schemeClr val="accent5"/>
                </a:solidFill>
                <a:effectLst/>
                <a:latin typeface="Arial" panose="020B0604020202020204" pitchFamily="34" charset="0"/>
                <a:ea typeface="함초롬바탕" panose="02030604000101010101" pitchFamily="18" charset="-127"/>
                <a:cs typeface="Arial" panose="020B0604020202020204" pitchFamily="34" charset="0"/>
              </a:rPr>
              <a:t>=</a:t>
            </a:r>
            <a:r>
              <a:rPr kumimoji="0" lang="en-US" altLang="ko-KR" sz="1600" i="0" u="none" strike="noStrike" cap="none" normalizeH="0" baseline="0" dirty="0" err="1" smtClean="0">
                <a:ln>
                  <a:noFill/>
                </a:ln>
                <a:solidFill>
                  <a:schemeClr val="accent5"/>
                </a:solidFill>
                <a:effectLst/>
                <a:latin typeface="Arial" panose="020B0604020202020204" pitchFamily="34" charset="0"/>
                <a:ea typeface="함초롬바탕" panose="02030604000101010101" pitchFamily="18" charset="-127"/>
                <a:cs typeface="Arial" panose="020B0604020202020204" pitchFamily="34" charset="0"/>
              </a:rPr>
              <a:t>root_dir</a:t>
            </a:r>
            <a:r>
              <a:rPr kumimoji="0" lang="en-US" altLang="ko-KR" sz="1600" i="0" u="none" strike="noStrike" cap="none" normalizeH="0" baseline="0" dirty="0" smtClean="0">
                <a:ln>
                  <a:noFill/>
                </a:ln>
                <a:solidFill>
                  <a:schemeClr val="accent5"/>
                </a:solidFill>
                <a:effectLst/>
                <a:latin typeface="Arial" panose="020B0604020202020204" pitchFamily="34" charset="0"/>
                <a:ea typeface="함초롬바탕" panose="02030604000101010101" pitchFamily="18" charset="-127"/>
                <a:cs typeface="Arial" panose="020B0604020202020204" pitchFamily="34" charset="0"/>
              </a:rPr>
              <a:t>/image -–</a:t>
            </a:r>
            <a:r>
              <a:rPr kumimoji="0" lang="en-US" altLang="ko-KR" sz="1600" i="0" u="none" strike="noStrike" cap="none" normalizeH="0" baseline="0" dirty="0" err="1" smtClean="0">
                <a:ln>
                  <a:noFill/>
                </a:ln>
                <a:solidFill>
                  <a:schemeClr val="accent5"/>
                </a:solidFill>
                <a:effectLst/>
                <a:latin typeface="Arial" panose="020B0604020202020204" pitchFamily="34" charset="0"/>
                <a:ea typeface="함초롬바탕" panose="02030604000101010101" pitchFamily="18" charset="-127"/>
                <a:cs typeface="Arial" panose="020B0604020202020204" pitchFamily="34" charset="0"/>
              </a:rPr>
              <a:t>save_dir</a:t>
            </a:r>
            <a:r>
              <a:rPr kumimoji="0" lang="en-US" altLang="ko-KR" sz="1600" i="0" u="none" strike="noStrike" cap="none" normalizeH="0" baseline="0" dirty="0" smtClean="0">
                <a:ln>
                  <a:noFill/>
                </a:ln>
                <a:solidFill>
                  <a:schemeClr val="accent5"/>
                </a:solidFill>
                <a:effectLst/>
                <a:latin typeface="Arial" panose="020B0604020202020204" pitchFamily="34" charset="0"/>
                <a:ea typeface="함초롬바탕" panose="02030604000101010101" pitchFamily="18" charset="-127"/>
                <a:cs typeface="Arial" panose="020B0604020202020204" pitchFamily="34" charset="0"/>
              </a:rPr>
              <a:t>=</a:t>
            </a:r>
            <a:r>
              <a:rPr kumimoji="0" lang="en-US" altLang="ko-KR" sz="1600" i="0" u="none" strike="noStrike" cap="none" normalizeH="0" baseline="0" dirty="0" err="1" smtClean="0">
                <a:ln>
                  <a:noFill/>
                </a:ln>
                <a:solidFill>
                  <a:schemeClr val="accent5"/>
                </a:solidFill>
                <a:effectLst/>
                <a:latin typeface="Arial" panose="020B0604020202020204" pitchFamily="34" charset="0"/>
                <a:ea typeface="함초롬바탕" panose="02030604000101010101" pitchFamily="18" charset="-127"/>
                <a:cs typeface="Arial" panose="020B0604020202020204" pitchFamily="34" charset="0"/>
              </a:rPr>
              <a:t>root_dir</a:t>
            </a:r>
            <a:r>
              <a:rPr kumimoji="0" lang="en-US" altLang="ko-KR" sz="1600" i="0" u="none" strike="noStrike" cap="none" normalizeH="0" baseline="0" dirty="0" smtClean="0">
                <a:ln>
                  <a:noFill/>
                </a:ln>
                <a:solidFill>
                  <a:schemeClr val="accent5"/>
                </a:solidFill>
                <a:effectLst/>
                <a:latin typeface="Arial" panose="020B0604020202020204" pitchFamily="34" charset="0"/>
                <a:ea typeface="함초롬바탕" panose="02030604000101010101" pitchFamily="18" charset="-127"/>
                <a:cs typeface="Arial" panose="020B0604020202020204" pitchFamily="34" charset="0"/>
              </a:rPr>
              <a:t>/data</a:t>
            </a:r>
            <a:endParaRPr kumimoji="0" lang="ko-KR" altLang="ko-KR" sz="4000" i="0" u="none" strike="noStrike" cap="none" normalizeH="0" baseline="0" dirty="0" smtClean="0">
              <a:ln>
                <a:noFill/>
              </a:ln>
              <a:solidFill>
                <a:schemeClr val="accent5"/>
              </a:solidFill>
              <a:effectLst/>
              <a:latin typeface="Arial" panose="020B0604020202020204" pitchFamily="34" charset="0"/>
              <a:ea typeface="함초롬바탕" panose="02030604000101010101" pitchFamily="18" charset="-127"/>
            </a:endParaRPr>
          </a:p>
        </p:txBody>
      </p:sp>
      <p:grpSp>
        <p:nvGrpSpPr>
          <p:cNvPr id="28" name="그룹 27"/>
          <p:cNvGrpSpPr/>
          <p:nvPr/>
        </p:nvGrpSpPr>
        <p:grpSpPr>
          <a:xfrm>
            <a:off x="1267687" y="2201863"/>
            <a:ext cx="9286503" cy="2045428"/>
            <a:chOff x="1042056" y="1976231"/>
            <a:chExt cx="9286503" cy="2045428"/>
          </a:xfrm>
        </p:grpSpPr>
        <p:grpSp>
          <p:nvGrpSpPr>
            <p:cNvPr id="9" name="그룹 8"/>
            <p:cNvGrpSpPr/>
            <p:nvPr/>
          </p:nvGrpSpPr>
          <p:grpSpPr>
            <a:xfrm>
              <a:off x="1042056" y="1976231"/>
              <a:ext cx="9286503" cy="1753476"/>
              <a:chOff x="486889" y="1686904"/>
              <a:chExt cx="9286503" cy="1753476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86889" y="1686904"/>
                <a:ext cx="9286503" cy="1753476"/>
              </a:xfrm>
              <a:prstGeom prst="rect">
                <a:avLst/>
              </a:prstGeom>
            </p:spPr>
          </p:pic>
          <p:sp>
            <p:nvSpPr>
              <p:cNvPr id="6" name="직사각형 5"/>
              <p:cNvSpPr/>
              <p:nvPr/>
            </p:nvSpPr>
            <p:spPr>
              <a:xfrm>
                <a:off x="1270660" y="2935980"/>
                <a:ext cx="1285685" cy="270357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함초롬바탕" panose="02030604000101010101" pitchFamily="18" charset="-127"/>
                  <a:ea typeface="함초롬바탕" panose="02030604000101010101" pitchFamily="18" charset="-127"/>
                </a:endParaRPr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4684813" y="2701826"/>
                <a:ext cx="9084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함초롬바탕" panose="02030604000101010101" pitchFamily="18" charset="-127"/>
                    <a:ea typeface="함초롬바탕" panose="02030604000101010101" pitchFamily="18" charset="-127"/>
                  </a:rPr>
                  <a:t>image</a:t>
                </a:r>
                <a:endParaRPr lang="ko-KR" altLang="en-US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함초롬바탕" panose="02030604000101010101" pitchFamily="18" charset="-127"/>
                  <a:ea typeface="함초롬바탕" panose="02030604000101010101" pitchFamily="18" charset="-127"/>
                </a:endParaRPr>
              </a:p>
            </p:txBody>
          </p:sp>
          <p:sp>
            <p:nvSpPr>
              <p:cNvPr id="8" name="TextBox 7"/>
              <p:cNvSpPr txBox="1"/>
              <p:nvPr/>
            </p:nvSpPr>
            <p:spPr>
              <a:xfrm>
                <a:off x="3912917" y="2191481"/>
                <a:ext cx="77189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 smtClean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함초롬바탕" panose="02030604000101010101" pitchFamily="18" charset="-127"/>
                    <a:ea typeface="함초롬바탕" panose="02030604000101010101" pitchFamily="18" charset="-127"/>
                  </a:rPr>
                  <a:t>data</a:t>
                </a:r>
                <a:endParaRPr lang="ko-KR" altLang="en-US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함초롬바탕" panose="02030604000101010101" pitchFamily="18" charset="-127"/>
                  <a:ea typeface="함초롬바탕" panose="02030604000101010101" pitchFamily="18" charset="-127"/>
                </a:endParaRPr>
              </a:p>
            </p:txBody>
          </p:sp>
        </p:grpSp>
        <p:sp>
          <p:nvSpPr>
            <p:cNvPr id="11" name="TextBox 10"/>
            <p:cNvSpPr txBox="1"/>
            <p:nvPr/>
          </p:nvSpPr>
          <p:spPr>
            <a:xfrm>
              <a:off x="4913412" y="3652327"/>
              <a:ext cx="7718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함초롬바탕" panose="02030604000101010101" pitchFamily="18" charset="-127"/>
                  <a:ea typeface="함초롬바탕" panose="02030604000101010101" pitchFamily="18" charset="-127"/>
                </a:rPr>
                <a:t>0.1</a:t>
              </a:r>
              <a:endPara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7778828" y="3652327"/>
              <a:ext cx="44730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함초롬바탕" panose="02030604000101010101" pitchFamily="18" charset="-127"/>
                  <a:ea typeface="함초롬바탕" panose="02030604000101010101" pitchFamily="18" charset="-127"/>
                </a:rPr>
                <a:t>1</a:t>
              </a:r>
              <a:endPara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함초롬바탕" panose="02030604000101010101" pitchFamily="18" charset="-127"/>
                <a:ea typeface="함초롬바탕" panose="02030604000101010101" pitchFamily="18" charset="-127"/>
              </a:endParaRPr>
            </a:p>
          </p:txBody>
        </p:sp>
        <p:cxnSp>
          <p:nvCxnSpPr>
            <p:cNvPr id="14" name="꺾인 연결선 13"/>
            <p:cNvCxnSpPr/>
            <p:nvPr/>
          </p:nvCxnSpPr>
          <p:spPr>
            <a:xfrm>
              <a:off x="6074228" y="3067737"/>
              <a:ext cx="3580411" cy="264856"/>
            </a:xfrm>
            <a:prstGeom prst="bentConnector3">
              <a:avLst>
                <a:gd name="adj1" fmla="val 100082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꺾인 연결선 23"/>
            <p:cNvCxnSpPr/>
            <p:nvPr/>
          </p:nvCxnSpPr>
          <p:spPr>
            <a:xfrm>
              <a:off x="6297880" y="2845359"/>
              <a:ext cx="1860468" cy="372854"/>
            </a:xfrm>
            <a:prstGeom prst="bentConnector3">
              <a:avLst>
                <a:gd name="adj1" fmla="val 99787"/>
              </a:avLst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직사각형 28"/>
          <p:cNvSpPr/>
          <p:nvPr/>
        </p:nvSpPr>
        <p:spPr>
          <a:xfrm>
            <a:off x="510638" y="5121655"/>
            <a:ext cx="1157844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0" i="0" dirty="0" err="1" smtClean="0">
                <a:solidFill>
                  <a:srgbClr val="A71D5D"/>
                </a:solidFill>
                <a:effectLst/>
                <a:latin typeface="Consolas" panose="020B0609020204030204" pitchFamily="49" charset="0"/>
                <a:ea typeface="함초롬바탕" panose="02030604000101010101" pitchFamily="18" charset="-127"/>
              </a:rPr>
              <a:t>def</a:t>
            </a:r>
            <a:r>
              <a:rPr lang="en-US" altLang="ko-KR" b="0" i="0" dirty="0" smtClean="0">
                <a:solidFill>
                  <a:srgbClr val="010101"/>
                </a:solidFill>
                <a:effectLst/>
                <a:latin typeface="Consolas" panose="020B0609020204030204" pitchFamily="49" charset="0"/>
                <a:ea typeface="함초롬바탕" panose="02030604000101010101" pitchFamily="18" charset="-127"/>
              </a:rPr>
              <a:t> </a:t>
            </a:r>
            <a:r>
              <a:rPr lang="en-US" altLang="ko-KR" b="0" i="0" dirty="0" err="1" smtClean="0">
                <a:solidFill>
                  <a:srgbClr val="010101"/>
                </a:solidFill>
                <a:effectLst/>
                <a:latin typeface="Consolas" panose="020B0609020204030204" pitchFamily="49" charset="0"/>
                <a:ea typeface="함초롬바탕" panose="02030604000101010101" pitchFamily="18" charset="-127"/>
              </a:rPr>
              <a:t>pickle_examples</a:t>
            </a:r>
            <a:r>
              <a:rPr lang="en-US" altLang="ko-KR" b="0" i="0" dirty="0" smtClean="0">
                <a:solidFill>
                  <a:srgbClr val="010101"/>
                </a:solidFill>
                <a:effectLst/>
                <a:latin typeface="Consolas" panose="020B0609020204030204" pitchFamily="49" charset="0"/>
                <a:ea typeface="함초롬바탕" panose="02030604000101010101" pitchFamily="18" charset="-127"/>
              </a:rPr>
              <a:t>(paths, </a:t>
            </a:r>
            <a:r>
              <a:rPr lang="en-US" altLang="ko-KR" b="0" i="0" dirty="0" err="1" smtClean="0">
                <a:solidFill>
                  <a:srgbClr val="010101"/>
                </a:solidFill>
                <a:effectLst/>
                <a:latin typeface="Consolas" panose="020B0609020204030204" pitchFamily="49" charset="0"/>
                <a:ea typeface="함초롬바탕" panose="02030604000101010101" pitchFamily="18" charset="-127"/>
              </a:rPr>
              <a:t>train_path</a:t>
            </a:r>
            <a:r>
              <a:rPr lang="en-US" altLang="ko-KR" b="0" i="0" dirty="0" smtClean="0">
                <a:solidFill>
                  <a:srgbClr val="010101"/>
                </a:solidFill>
                <a:effectLst/>
                <a:latin typeface="Consolas" panose="020B0609020204030204" pitchFamily="49" charset="0"/>
                <a:ea typeface="함초롬바탕" panose="02030604000101010101" pitchFamily="18" charset="-127"/>
              </a:rPr>
              <a:t>, </a:t>
            </a:r>
            <a:r>
              <a:rPr lang="en-US" altLang="ko-KR" b="0" i="0" dirty="0" err="1" smtClean="0">
                <a:solidFill>
                  <a:srgbClr val="010101"/>
                </a:solidFill>
                <a:effectLst/>
                <a:latin typeface="Consolas" panose="020B0609020204030204" pitchFamily="49" charset="0"/>
                <a:ea typeface="함초롬바탕" panose="02030604000101010101" pitchFamily="18" charset="-127"/>
              </a:rPr>
              <a:t>val_path</a:t>
            </a:r>
            <a:r>
              <a:rPr lang="en-US" altLang="ko-KR" b="0" i="0" dirty="0" smtClean="0">
                <a:solidFill>
                  <a:srgbClr val="010101"/>
                </a:solidFill>
                <a:effectLst/>
                <a:latin typeface="Consolas" panose="020B0609020204030204" pitchFamily="49" charset="0"/>
                <a:ea typeface="함초롬바탕" panose="02030604000101010101" pitchFamily="18" charset="-127"/>
              </a:rPr>
              <a:t>, </a:t>
            </a:r>
            <a:r>
              <a:rPr lang="en-US" altLang="ko-KR" b="0" i="0" dirty="0" err="1" smtClean="0">
                <a:solidFill>
                  <a:srgbClr val="010101"/>
                </a:solidFill>
                <a:effectLst/>
                <a:latin typeface="Consolas" panose="020B0609020204030204" pitchFamily="49" charset="0"/>
                <a:ea typeface="함초롬바탕" panose="02030604000101010101" pitchFamily="18" charset="-127"/>
              </a:rPr>
              <a:t>train_val_split</a:t>
            </a:r>
            <a:r>
              <a:rPr lang="en-US" altLang="ko-KR" b="0" i="0" dirty="0" smtClean="0">
                <a:solidFill>
                  <a:srgbClr val="A71D5D"/>
                </a:solidFill>
                <a:effectLst/>
                <a:latin typeface="Consolas" panose="020B0609020204030204" pitchFamily="49" charset="0"/>
                <a:ea typeface="함초롬바탕" panose="02030604000101010101" pitchFamily="18" charset="-127"/>
              </a:rPr>
              <a:t>=</a:t>
            </a:r>
            <a:r>
              <a:rPr lang="en-US" altLang="ko-KR" b="0" i="0" dirty="0" smtClean="0">
                <a:solidFill>
                  <a:srgbClr val="0099CC"/>
                </a:solidFill>
                <a:effectLst/>
                <a:latin typeface="Consolas" panose="020B0609020204030204" pitchFamily="49" charset="0"/>
                <a:ea typeface="함초롬바탕" panose="02030604000101010101" pitchFamily="18" charset="-127"/>
              </a:rPr>
              <a:t>0.1</a:t>
            </a:r>
            <a:r>
              <a:rPr lang="en-US" altLang="ko-KR" b="0" i="0" dirty="0" smtClean="0">
                <a:solidFill>
                  <a:srgbClr val="010101"/>
                </a:solidFill>
                <a:effectLst/>
                <a:latin typeface="Consolas" panose="020B0609020204030204" pitchFamily="49" charset="0"/>
                <a:ea typeface="함초롬바탕" panose="02030604000101010101" pitchFamily="18" charset="-127"/>
              </a:rPr>
              <a:t>, </a:t>
            </a:r>
            <a:r>
              <a:rPr lang="en-US" altLang="ko-KR" b="0" i="0" dirty="0" err="1" smtClean="0">
                <a:solidFill>
                  <a:srgbClr val="010101"/>
                </a:solidFill>
                <a:effectLst/>
                <a:latin typeface="Consolas" panose="020B0609020204030204" pitchFamily="49" charset="0"/>
                <a:ea typeface="함초롬바탕" panose="02030604000101010101" pitchFamily="18" charset="-127"/>
              </a:rPr>
              <a:t>fixed_sample</a:t>
            </a:r>
            <a:r>
              <a:rPr lang="en-US" altLang="ko-KR" b="0" i="0" dirty="0" smtClean="0">
                <a:solidFill>
                  <a:srgbClr val="A71D5D"/>
                </a:solidFill>
                <a:effectLst/>
                <a:latin typeface="Consolas" panose="020B0609020204030204" pitchFamily="49" charset="0"/>
                <a:ea typeface="함초롬바탕" panose="02030604000101010101" pitchFamily="18" charset="-127"/>
              </a:rPr>
              <a:t>=</a:t>
            </a:r>
            <a:r>
              <a:rPr lang="en-US" altLang="ko-KR" b="0" i="0" dirty="0" smtClean="0">
                <a:solidFill>
                  <a:srgbClr val="010101"/>
                </a:solidFill>
                <a:effectLst/>
                <a:latin typeface="Consolas" panose="020B0609020204030204" pitchFamily="49" charset="0"/>
                <a:ea typeface="함초롬바탕" panose="02030604000101010101" pitchFamily="18" charset="-127"/>
              </a:rPr>
              <a:t>False)</a:t>
            </a:r>
            <a:endParaRPr lang="ko-KR" altLang="en-US" dirty="0">
              <a:latin typeface="함초롬바탕" panose="02030604000101010101" pitchFamily="18" charset="-127"/>
              <a:ea typeface="함초롬바탕" panose="02030604000101010101" pitchFamily="18" charset="-127"/>
            </a:endParaRPr>
          </a:p>
        </p:txBody>
      </p:sp>
      <p:sp>
        <p:nvSpPr>
          <p:cNvPr id="30" name="직사각형 29"/>
          <p:cNvSpPr/>
          <p:nvPr/>
        </p:nvSpPr>
        <p:spPr>
          <a:xfrm>
            <a:off x="1075702" y="5171142"/>
            <a:ext cx="1928755" cy="31984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함초롬바탕" panose="02030604000101010101" pitchFamily="18" charset="-127"/>
              <a:ea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59061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표 1"/>
          <p:cNvGraphicFramePr>
            <a:graphicFrameLocks noGrp="1"/>
          </p:cNvGraphicFramePr>
          <p:nvPr>
            <p:extLst/>
          </p:nvPr>
        </p:nvGraphicFramePr>
        <p:xfrm>
          <a:off x="1943004" y="1202048"/>
          <a:ext cx="7968343" cy="2631894"/>
        </p:xfrm>
        <a:graphic>
          <a:graphicData uri="http://schemas.openxmlformats.org/drawingml/2006/table">
            <a:tbl>
              <a:tblPr/>
              <a:tblGrid>
                <a:gridCol w="249382">
                  <a:extLst>
                    <a:ext uri="{9D8B030D-6E8A-4147-A177-3AD203B41FA5}">
                      <a16:colId xmlns:a16="http://schemas.microsoft.com/office/drawing/2014/main" val="3529225345"/>
                    </a:ext>
                  </a:extLst>
                </a:gridCol>
                <a:gridCol w="6028709">
                  <a:extLst>
                    <a:ext uri="{9D8B030D-6E8A-4147-A177-3AD203B41FA5}">
                      <a16:colId xmlns:a16="http://schemas.microsoft.com/office/drawing/2014/main" val="2424629981"/>
                    </a:ext>
                  </a:extLst>
                </a:gridCol>
                <a:gridCol w="1690252">
                  <a:extLst>
                    <a:ext uri="{9D8B030D-6E8A-4147-A177-3AD203B41FA5}">
                      <a16:colId xmlns:a16="http://schemas.microsoft.com/office/drawing/2014/main" val="3575189186"/>
                    </a:ext>
                  </a:extLst>
                </a:gridCol>
              </a:tblGrid>
              <a:tr h="2631894">
                <a:tc>
                  <a:txBody>
                    <a:bodyPr/>
                    <a:lstStyle/>
                    <a:p>
                      <a:pPr marL="0" marR="0" algn="r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>
                          <a:solidFill>
                            <a:srgbClr val="666666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</a:p>
                    <a:p>
                      <a:pPr marL="0" marR="0" algn="r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>
                          <a:solidFill>
                            <a:srgbClr val="666666"/>
                          </a:solidFill>
                          <a:effectLst/>
                          <a:latin typeface="Consolas" panose="020B0609020204030204" pitchFamily="49" charset="0"/>
                        </a:rPr>
                        <a:t>2</a:t>
                      </a:r>
                    </a:p>
                    <a:p>
                      <a:pPr marL="0" marR="0" algn="r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>
                          <a:solidFill>
                            <a:srgbClr val="666666"/>
                          </a:solidFill>
                          <a:effectLst/>
                          <a:latin typeface="Consolas" panose="020B0609020204030204" pitchFamily="49" charset="0"/>
                        </a:rPr>
                        <a:t>3</a:t>
                      </a:r>
                    </a:p>
                    <a:p>
                      <a:pPr marL="0" marR="0" algn="r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>
                          <a:solidFill>
                            <a:srgbClr val="666666"/>
                          </a:solidFill>
                          <a:effectLst/>
                          <a:latin typeface="Consolas" panose="020B0609020204030204" pitchFamily="49" charset="0"/>
                        </a:rPr>
                        <a:t>4</a:t>
                      </a:r>
                    </a:p>
                    <a:p>
                      <a:pPr marL="0" marR="0" algn="r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>
                          <a:solidFill>
                            <a:srgbClr val="666666"/>
                          </a:solidFill>
                          <a:effectLst/>
                          <a:latin typeface="Consolas" panose="020B0609020204030204" pitchFamily="49" charset="0"/>
                        </a:rPr>
                        <a:t>5</a:t>
                      </a:r>
                    </a:p>
                    <a:p>
                      <a:pPr marL="0" marR="0" algn="r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>
                          <a:solidFill>
                            <a:srgbClr val="666666"/>
                          </a:solidFill>
                          <a:effectLst/>
                          <a:latin typeface="Consolas" panose="020B0609020204030204" pitchFamily="49" charset="0"/>
                        </a:rPr>
                        <a:t>6</a:t>
                      </a:r>
                    </a:p>
                    <a:p>
                      <a:pPr marL="0" marR="0" algn="r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>
                          <a:solidFill>
                            <a:srgbClr val="666666"/>
                          </a:solidFill>
                          <a:effectLst/>
                          <a:latin typeface="Consolas" panose="020B0609020204030204" pitchFamily="49" charset="0"/>
                        </a:rPr>
                        <a:t>7</a:t>
                      </a:r>
                    </a:p>
                    <a:p>
                      <a:pPr marL="0" marR="0" algn="r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>
                          <a:solidFill>
                            <a:srgbClr val="666666"/>
                          </a:solidFill>
                          <a:effectLst/>
                          <a:latin typeface="Consolas" panose="020B0609020204030204" pitchFamily="49" charset="0"/>
                        </a:rPr>
                        <a:t>8</a:t>
                      </a:r>
                    </a:p>
                    <a:p>
                      <a:pPr marL="0" marR="0" algn="r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>
                          <a:solidFill>
                            <a:srgbClr val="666666"/>
                          </a:solidFill>
                          <a:effectLst/>
                          <a:latin typeface="Consolas" panose="020B0609020204030204" pitchFamily="49" charset="0"/>
                        </a:rPr>
                        <a:t>9</a:t>
                      </a:r>
                    </a:p>
                    <a:p>
                      <a:pPr marL="0" marR="0" algn="r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>
                          <a:solidFill>
                            <a:srgbClr val="666666"/>
                          </a:solidFill>
                          <a:effectLst/>
                          <a:latin typeface="Consolas" panose="020B0609020204030204" pitchFamily="49" charset="0"/>
                        </a:rPr>
                        <a:t>10</a:t>
                      </a:r>
                    </a:p>
                    <a:p>
                      <a:pPr marL="0" marR="0" algn="r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>
                          <a:solidFill>
                            <a:srgbClr val="666666"/>
                          </a:solidFill>
                          <a:effectLst/>
                          <a:latin typeface="Consolas" panose="020B0609020204030204" pitchFamily="49" charset="0"/>
                        </a:rPr>
                        <a:t>11</a:t>
                      </a:r>
                    </a:p>
                    <a:p>
                      <a:pPr marL="0" marR="0" algn="r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>
                          <a:solidFill>
                            <a:srgbClr val="666666"/>
                          </a:solidFill>
                          <a:effectLst/>
                          <a:latin typeface="Consolas" panose="020B0609020204030204" pitchFamily="49" charset="0"/>
                        </a:rPr>
                        <a:t>12</a:t>
                      </a:r>
                    </a:p>
                    <a:p>
                      <a:pPr marL="0" marR="0" algn="r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>
                          <a:solidFill>
                            <a:srgbClr val="666666"/>
                          </a:solidFill>
                          <a:effectLst/>
                          <a:latin typeface="Consolas" panose="020B0609020204030204" pitchFamily="49" charset="0"/>
                        </a:rPr>
                        <a:t>13</a:t>
                      </a:r>
                    </a:p>
                    <a:p>
                      <a:pPr marL="0" marR="0" algn="r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>
                          <a:solidFill>
                            <a:srgbClr val="666666"/>
                          </a:solidFill>
                          <a:effectLst/>
                          <a:latin typeface="Consolas" panose="020B0609020204030204" pitchFamily="49" charset="0"/>
                        </a:rPr>
                        <a:t>14</a:t>
                      </a:r>
                    </a:p>
                    <a:p>
                      <a:pPr marL="0" marR="0" algn="r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>
                          <a:solidFill>
                            <a:srgbClr val="666666"/>
                          </a:solidFill>
                          <a:effectLst/>
                          <a:latin typeface="Consolas" panose="020B0609020204030204" pitchFamily="49" charset="0"/>
                        </a:rPr>
                        <a:t>15</a:t>
                      </a:r>
                    </a:p>
                    <a:p>
                      <a:pPr marL="0" marR="0" algn="r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800" smtClean="0">
                          <a:solidFill>
                            <a:srgbClr val="666666"/>
                          </a:solidFill>
                          <a:effectLst/>
                          <a:latin typeface="Consolas" panose="020B0609020204030204" pitchFamily="49" charset="0"/>
                        </a:rPr>
                        <a:t>16</a:t>
                      </a:r>
                      <a:endParaRPr lang="en-US" altLang="ko-KR" sz="800">
                        <a:solidFill>
                          <a:srgbClr val="666666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4924" marR="4924" marT="4924" marB="4924" anchor="ctr">
                    <a:lnL>
                      <a:noFill/>
                    </a:lnL>
                    <a:lnR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rgbClr val="A71D5D"/>
                          </a:solidFill>
                          <a:effectLst/>
                          <a:latin typeface="Consolas" panose="020B0609020204030204" pitchFamily="49" charset="0"/>
                        </a:rPr>
                        <a:t>def</a:t>
                      </a:r>
                      <a:r>
                        <a:rPr lang="en-US" sz="800">
                          <a:solidFill>
                            <a:srgbClr val="010101"/>
                          </a:solidFill>
                          <a:effectLst/>
                          <a:latin typeface="Consolas" panose="020B0609020204030204" pitchFamily="49" charset="0"/>
                        </a:rPr>
                        <a:t> pickle_examples(paths, train_path, val_path, train_val_split</a:t>
                      </a:r>
                      <a:r>
                        <a:rPr lang="en-US" sz="800">
                          <a:solidFill>
                            <a:srgbClr val="A71D5D"/>
                          </a:solidFill>
                          <a:effectLst/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n-US" sz="800">
                          <a:solidFill>
                            <a:srgbClr val="0099CC"/>
                          </a:solidFill>
                          <a:effectLst/>
                          <a:latin typeface="Consolas" panose="020B0609020204030204" pitchFamily="49" charset="0"/>
                        </a:rPr>
                        <a:t>0.1</a:t>
                      </a:r>
                      <a:r>
                        <a:rPr lang="en-US" sz="800">
                          <a:solidFill>
                            <a:srgbClr val="010101"/>
                          </a:solidFill>
                          <a:effectLst/>
                          <a:latin typeface="Consolas" panose="020B0609020204030204" pitchFamily="49" charset="0"/>
                        </a:rPr>
                        <a:t>, fixed_sample</a:t>
                      </a:r>
                      <a:r>
                        <a:rPr lang="en-US" sz="800">
                          <a:solidFill>
                            <a:srgbClr val="A71D5D"/>
                          </a:solidFill>
                          <a:effectLst/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n-US" sz="800">
                          <a:solidFill>
                            <a:srgbClr val="010101"/>
                          </a:solidFill>
                          <a:effectLst/>
                          <a:latin typeface="Consolas" panose="020B0609020204030204" pitchFamily="49" charset="0"/>
                        </a:rPr>
                        <a:t>False):</a:t>
                      </a:r>
                    </a:p>
                    <a:p>
                      <a:pPr marL="0" marR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rgbClr val="010101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</a:p>
                    <a:p>
                      <a:pPr marL="0" marR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rgbClr val="010101"/>
                          </a:solidFill>
                          <a:effectLst/>
                          <a:latin typeface="Consolas" panose="020B0609020204030204" pitchFamily="49" charset="0"/>
                        </a:rPr>
                        <a:t>    </a:t>
                      </a:r>
                      <a:r>
                        <a:rPr lang="en-US" sz="800">
                          <a:solidFill>
                            <a:srgbClr val="A71D5D"/>
                          </a:solidFill>
                          <a:effectLst/>
                          <a:latin typeface="Consolas" panose="020B0609020204030204" pitchFamily="49" charset="0"/>
                        </a:rPr>
                        <a:t>if</a:t>
                      </a:r>
                      <a:r>
                        <a:rPr lang="en-US" sz="800">
                          <a:solidFill>
                            <a:srgbClr val="010101"/>
                          </a:solidFill>
                          <a:effectLst/>
                          <a:latin typeface="Consolas" panose="020B0609020204030204" pitchFamily="49" charset="0"/>
                        </a:rPr>
                        <a:t> fixed_sample:</a:t>
                      </a:r>
                    </a:p>
                    <a:p>
                      <a:pPr marL="0" marR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rgbClr val="010101"/>
                          </a:solidFill>
                          <a:effectLst/>
                          <a:latin typeface="Consolas" panose="020B0609020204030204" pitchFamily="49" charset="0"/>
                        </a:rPr>
                        <a:t>        with </a:t>
                      </a:r>
                      <a:r>
                        <a:rPr lang="en-US" sz="800">
                          <a:solidFill>
                            <a:srgbClr val="066DE2"/>
                          </a:solidFill>
                          <a:effectLst/>
                          <a:latin typeface="Consolas" panose="020B0609020204030204" pitchFamily="49" charset="0"/>
                        </a:rPr>
                        <a:t>open</a:t>
                      </a:r>
                      <a:r>
                        <a:rPr lang="en-US" sz="800">
                          <a:solidFill>
                            <a:srgbClr val="010101"/>
                          </a:solidFill>
                          <a:effectLst/>
                          <a:latin typeface="Consolas" panose="020B0609020204030204" pitchFamily="49" charset="0"/>
                        </a:rPr>
                        <a:t>(train_path, </a:t>
                      </a:r>
                      <a:r>
                        <a:rPr lang="en-US" sz="800">
                          <a:solidFill>
                            <a:srgbClr val="63A35C"/>
                          </a:solidFill>
                          <a:effectLst/>
                          <a:latin typeface="Consolas" panose="020B0609020204030204" pitchFamily="49" charset="0"/>
                        </a:rPr>
                        <a:t>'wb'</a:t>
                      </a:r>
                      <a:r>
                        <a:rPr lang="en-US" sz="800">
                          <a:solidFill>
                            <a:srgbClr val="010101"/>
                          </a:solidFill>
                          <a:effectLst/>
                          <a:latin typeface="Consolas" panose="020B0609020204030204" pitchFamily="49" charset="0"/>
                        </a:rPr>
                        <a:t>) as ft:</a:t>
                      </a:r>
                    </a:p>
                    <a:p>
                      <a:pPr marL="0" marR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rgbClr val="010101"/>
                          </a:solidFill>
                          <a:effectLst/>
                          <a:latin typeface="Consolas" panose="020B0609020204030204" pitchFamily="49" charset="0"/>
                        </a:rPr>
                        <a:t>            with </a:t>
                      </a:r>
                      <a:r>
                        <a:rPr lang="en-US" sz="800">
                          <a:solidFill>
                            <a:srgbClr val="066DE2"/>
                          </a:solidFill>
                          <a:effectLst/>
                          <a:latin typeface="Consolas" panose="020B0609020204030204" pitchFamily="49" charset="0"/>
                        </a:rPr>
                        <a:t>open</a:t>
                      </a:r>
                      <a:r>
                        <a:rPr lang="en-US" sz="800">
                          <a:solidFill>
                            <a:srgbClr val="010101"/>
                          </a:solidFill>
                          <a:effectLst/>
                          <a:latin typeface="Consolas" panose="020B0609020204030204" pitchFamily="49" charset="0"/>
                        </a:rPr>
                        <a:t>(val_path, </a:t>
                      </a:r>
                      <a:r>
                        <a:rPr lang="en-US" sz="800">
                          <a:solidFill>
                            <a:srgbClr val="63A35C"/>
                          </a:solidFill>
                          <a:effectLst/>
                          <a:latin typeface="Consolas" panose="020B0609020204030204" pitchFamily="49" charset="0"/>
                        </a:rPr>
                        <a:t>'wb'</a:t>
                      </a:r>
                      <a:r>
                        <a:rPr lang="en-US" sz="800">
                          <a:solidFill>
                            <a:srgbClr val="010101"/>
                          </a:solidFill>
                          <a:effectLst/>
                          <a:latin typeface="Consolas" panose="020B0609020204030204" pitchFamily="49" charset="0"/>
                        </a:rPr>
                        <a:t>) as fv:</a:t>
                      </a:r>
                    </a:p>
                    <a:p>
                      <a:pPr marL="0" marR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rgbClr val="010101"/>
                          </a:solidFill>
                          <a:effectLst/>
                          <a:latin typeface="Consolas" panose="020B0609020204030204" pitchFamily="49" charset="0"/>
                        </a:rPr>
                        <a:t>                </a:t>
                      </a:r>
                      <a:r>
                        <a:rPr lang="en-US" sz="800">
                          <a:solidFill>
                            <a:srgbClr val="A71D5D"/>
                          </a:solidFill>
                          <a:effectLst/>
                          <a:latin typeface="Consolas" panose="020B0609020204030204" pitchFamily="49" charset="0"/>
                        </a:rPr>
                        <a:t>for</a:t>
                      </a:r>
                      <a:r>
                        <a:rPr lang="en-US" sz="800">
                          <a:solidFill>
                            <a:srgbClr val="010101"/>
                          </a:solidFill>
                          <a:effectLst/>
                          <a:latin typeface="Consolas" panose="020B0609020204030204" pitchFamily="49" charset="0"/>
                        </a:rPr>
                        <a:t> p </a:t>
                      </a:r>
                      <a:r>
                        <a:rPr lang="en-US" sz="800">
                          <a:solidFill>
                            <a:srgbClr val="A71D5D"/>
                          </a:solidFill>
                          <a:effectLst/>
                          <a:latin typeface="Consolas" panose="020B0609020204030204" pitchFamily="49" charset="0"/>
                        </a:rPr>
                        <a:t>in</a:t>
                      </a:r>
                      <a:r>
                        <a:rPr lang="en-US" sz="800">
                          <a:solidFill>
                            <a:srgbClr val="010101"/>
                          </a:solidFill>
                          <a:effectLst/>
                          <a:latin typeface="Consolas" panose="020B0609020204030204" pitchFamily="49" charset="0"/>
                        </a:rPr>
                        <a:t> paths:</a:t>
                      </a:r>
                    </a:p>
                    <a:p>
                      <a:pPr marL="0" marR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rgbClr val="010101"/>
                          </a:solidFill>
                          <a:effectLst/>
                          <a:latin typeface="Consolas" panose="020B0609020204030204" pitchFamily="49" charset="0"/>
                        </a:rPr>
                        <a:t>                    label </a:t>
                      </a:r>
                      <a:r>
                        <a:rPr lang="en-US" sz="800">
                          <a:solidFill>
                            <a:srgbClr val="A71D5D"/>
                          </a:solidFill>
                          <a:effectLst/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n-US" sz="800">
                          <a:solidFill>
                            <a:srgbClr val="010101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  <a:r>
                        <a:rPr lang="en-US" sz="800">
                          <a:solidFill>
                            <a:srgbClr val="066DE2"/>
                          </a:solidFill>
                          <a:effectLst/>
                          <a:latin typeface="Consolas" panose="020B0609020204030204" pitchFamily="49" charset="0"/>
                        </a:rPr>
                        <a:t>int</a:t>
                      </a:r>
                      <a:r>
                        <a:rPr lang="en-US" sz="800">
                          <a:solidFill>
                            <a:srgbClr val="010101"/>
                          </a:solidFill>
                          <a:effectLst/>
                          <a:latin typeface="Consolas" panose="020B0609020204030204" pitchFamily="49" charset="0"/>
                        </a:rPr>
                        <a:t>(os.path.basename(p).split(</a:t>
                      </a:r>
                      <a:r>
                        <a:rPr lang="en-US" sz="800">
                          <a:solidFill>
                            <a:srgbClr val="63A35C"/>
                          </a:solidFill>
                          <a:effectLst/>
                          <a:latin typeface="Consolas" panose="020B0609020204030204" pitchFamily="49" charset="0"/>
                        </a:rPr>
                        <a:t>"_"</a:t>
                      </a:r>
                      <a:r>
                        <a:rPr lang="en-US" sz="800">
                          <a:solidFill>
                            <a:srgbClr val="010101"/>
                          </a:solidFill>
                          <a:effectLst/>
                          <a:latin typeface="Consolas" panose="020B0609020204030204" pitchFamily="49" charset="0"/>
                        </a:rPr>
                        <a:t>)[</a:t>
                      </a:r>
                      <a:r>
                        <a:rPr lang="en-US" sz="800">
                          <a:solidFill>
                            <a:srgbClr val="0099CC"/>
                          </a:solidFill>
                          <a:effectLst/>
                          <a:latin typeface="Consolas" panose="020B0609020204030204" pitchFamily="49" charset="0"/>
                        </a:rPr>
                        <a:t>0</a:t>
                      </a:r>
                      <a:r>
                        <a:rPr lang="en-US" sz="800">
                          <a:solidFill>
                            <a:srgbClr val="010101"/>
                          </a:solidFill>
                          <a:effectLst/>
                          <a:latin typeface="Consolas" panose="020B0609020204030204" pitchFamily="49" charset="0"/>
                        </a:rPr>
                        <a:t>])</a:t>
                      </a:r>
                    </a:p>
                    <a:p>
                      <a:pPr marL="0" marR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rgbClr val="010101"/>
                          </a:solidFill>
                          <a:effectLst/>
                          <a:latin typeface="Consolas" panose="020B0609020204030204" pitchFamily="49" charset="0"/>
                        </a:rPr>
                        <a:t>                    uni </a:t>
                      </a:r>
                      <a:r>
                        <a:rPr lang="en-US" sz="800">
                          <a:solidFill>
                            <a:srgbClr val="A71D5D"/>
                          </a:solidFill>
                          <a:effectLst/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n-US" sz="800">
                          <a:solidFill>
                            <a:srgbClr val="010101"/>
                          </a:solidFill>
                          <a:effectLst/>
                          <a:latin typeface="Consolas" panose="020B0609020204030204" pitchFamily="49" charset="0"/>
                        </a:rPr>
                        <a:t> os.path.basename(p).split(</a:t>
                      </a:r>
                      <a:r>
                        <a:rPr lang="en-US" sz="800">
                          <a:solidFill>
                            <a:srgbClr val="63A35C"/>
                          </a:solidFill>
                          <a:effectLst/>
                          <a:latin typeface="Consolas" panose="020B0609020204030204" pitchFamily="49" charset="0"/>
                        </a:rPr>
                        <a:t>"_"</a:t>
                      </a:r>
                      <a:r>
                        <a:rPr lang="en-US" sz="800">
                          <a:solidFill>
                            <a:srgbClr val="010101"/>
                          </a:solidFill>
                          <a:effectLst/>
                          <a:latin typeface="Consolas" panose="020B0609020204030204" pitchFamily="49" charset="0"/>
                        </a:rPr>
                        <a:t>)[</a:t>
                      </a:r>
                      <a:r>
                        <a:rPr lang="en-US" sz="800">
                          <a:solidFill>
                            <a:srgbClr val="0099CC"/>
                          </a:solidFill>
                          <a:effectLst/>
                          <a:latin typeface="Consolas" panose="020B0609020204030204" pitchFamily="49" charset="0"/>
                        </a:rPr>
                        <a:t>1</a:t>
                      </a:r>
                      <a:r>
                        <a:rPr lang="en-US" sz="800">
                          <a:solidFill>
                            <a:srgbClr val="010101"/>
                          </a:solidFill>
                          <a:effectLst/>
                          <a:latin typeface="Consolas" panose="020B0609020204030204" pitchFamily="49" charset="0"/>
                        </a:rPr>
                        <a:t>]</a:t>
                      </a:r>
                    </a:p>
                    <a:p>
                      <a:pPr marL="0" marR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rgbClr val="010101"/>
                          </a:solidFill>
                          <a:effectLst/>
                          <a:latin typeface="Consolas" panose="020B0609020204030204" pitchFamily="49" charset="0"/>
                        </a:rPr>
                        <a:t>                    with </a:t>
                      </a:r>
                      <a:r>
                        <a:rPr lang="en-US" sz="800">
                          <a:solidFill>
                            <a:srgbClr val="066DE2"/>
                          </a:solidFill>
                          <a:effectLst/>
                          <a:latin typeface="Consolas" panose="020B0609020204030204" pitchFamily="49" charset="0"/>
                        </a:rPr>
                        <a:t>open</a:t>
                      </a:r>
                      <a:r>
                        <a:rPr lang="en-US" sz="800">
                          <a:solidFill>
                            <a:srgbClr val="010101"/>
                          </a:solidFill>
                          <a:effectLst/>
                          <a:latin typeface="Consolas" panose="020B0609020204030204" pitchFamily="49" charset="0"/>
                        </a:rPr>
                        <a:t>(p, </a:t>
                      </a:r>
                      <a:r>
                        <a:rPr lang="en-US" sz="800">
                          <a:solidFill>
                            <a:srgbClr val="63A35C"/>
                          </a:solidFill>
                          <a:effectLst/>
                          <a:latin typeface="Consolas" panose="020B0609020204030204" pitchFamily="49" charset="0"/>
                        </a:rPr>
                        <a:t>'rb'</a:t>
                      </a:r>
                      <a:r>
                        <a:rPr lang="en-US" sz="800">
                          <a:solidFill>
                            <a:srgbClr val="010101"/>
                          </a:solidFill>
                          <a:effectLst/>
                          <a:latin typeface="Consolas" panose="020B0609020204030204" pitchFamily="49" charset="0"/>
                        </a:rPr>
                        <a:t>) as f:</a:t>
                      </a:r>
                    </a:p>
                    <a:p>
                      <a:pPr marL="0" marR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rgbClr val="010101"/>
                          </a:solidFill>
                          <a:effectLst/>
                          <a:latin typeface="Consolas" panose="020B0609020204030204" pitchFamily="49" charset="0"/>
                        </a:rPr>
                        <a:t>                        img_bytes </a:t>
                      </a:r>
                      <a:r>
                        <a:rPr lang="en-US" sz="800">
                          <a:solidFill>
                            <a:srgbClr val="A71D5D"/>
                          </a:solidFill>
                          <a:effectLst/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n-US" sz="800">
                          <a:solidFill>
                            <a:srgbClr val="010101"/>
                          </a:solidFill>
                          <a:effectLst/>
                          <a:latin typeface="Consolas" panose="020B0609020204030204" pitchFamily="49" charset="0"/>
                        </a:rPr>
                        <a:t> f.read()</a:t>
                      </a:r>
                    </a:p>
                    <a:p>
                      <a:pPr marL="0" marR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rgbClr val="010101"/>
                          </a:solidFill>
                          <a:effectLst/>
                          <a:latin typeface="Consolas" panose="020B0609020204030204" pitchFamily="49" charset="0"/>
                        </a:rPr>
                        <a:t>                        example </a:t>
                      </a:r>
                      <a:r>
                        <a:rPr lang="en-US" sz="800">
                          <a:solidFill>
                            <a:srgbClr val="A71D5D"/>
                          </a:solidFill>
                          <a:effectLst/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n-US" sz="800">
                          <a:solidFill>
                            <a:srgbClr val="010101"/>
                          </a:solidFill>
                          <a:effectLst/>
                          <a:latin typeface="Consolas" panose="020B0609020204030204" pitchFamily="49" charset="0"/>
                        </a:rPr>
                        <a:t> (label, uni, img_bytes)</a:t>
                      </a:r>
                    </a:p>
                    <a:p>
                      <a:pPr marL="0" marR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rgbClr val="010101"/>
                          </a:solidFill>
                          <a:effectLst/>
                          <a:latin typeface="Consolas" panose="020B0609020204030204" pitchFamily="49" charset="0"/>
                        </a:rPr>
                        <a:t>                        </a:t>
                      </a:r>
                      <a:r>
                        <a:rPr lang="en-US" sz="800">
                          <a:solidFill>
                            <a:srgbClr val="A71D5D"/>
                          </a:solidFill>
                          <a:effectLst/>
                          <a:latin typeface="Consolas" panose="020B0609020204030204" pitchFamily="49" charset="0"/>
                        </a:rPr>
                        <a:t>if</a:t>
                      </a:r>
                      <a:r>
                        <a:rPr lang="en-US" sz="800">
                          <a:solidFill>
                            <a:srgbClr val="010101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  <a:r>
                        <a:rPr lang="en-US" sz="800">
                          <a:solidFill>
                            <a:srgbClr val="63A35C"/>
                          </a:solidFill>
                          <a:effectLst/>
                          <a:latin typeface="Consolas" panose="020B0609020204030204" pitchFamily="49" charset="0"/>
                        </a:rPr>
                        <a:t>"val"</a:t>
                      </a:r>
                      <a:r>
                        <a:rPr lang="en-US" sz="800">
                          <a:solidFill>
                            <a:srgbClr val="010101"/>
                          </a:solidFill>
                          <a:effectLst/>
                          <a:latin typeface="Consolas" panose="020B0609020204030204" pitchFamily="49" charset="0"/>
                        </a:rPr>
                        <a:t> </a:t>
                      </a:r>
                      <a:r>
                        <a:rPr lang="en-US" sz="800">
                          <a:solidFill>
                            <a:srgbClr val="A71D5D"/>
                          </a:solidFill>
                          <a:effectLst/>
                          <a:latin typeface="Consolas" panose="020B0609020204030204" pitchFamily="49" charset="0"/>
                        </a:rPr>
                        <a:t>in</a:t>
                      </a:r>
                      <a:r>
                        <a:rPr lang="en-US" sz="800">
                          <a:solidFill>
                            <a:srgbClr val="010101"/>
                          </a:solidFill>
                          <a:effectLst/>
                          <a:latin typeface="Consolas" panose="020B0609020204030204" pitchFamily="49" charset="0"/>
                        </a:rPr>
                        <a:t> p:</a:t>
                      </a:r>
                    </a:p>
                    <a:p>
                      <a:pPr marL="0" marR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rgbClr val="010101"/>
                          </a:solidFill>
                          <a:effectLst/>
                          <a:latin typeface="Consolas" panose="020B0609020204030204" pitchFamily="49" charset="0"/>
                        </a:rPr>
                        <a:t>                            pickle.dump(example, fv)</a:t>
                      </a:r>
                    </a:p>
                    <a:p>
                      <a:pPr marL="0" marR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rgbClr val="010101"/>
                          </a:solidFill>
                          <a:effectLst/>
                          <a:latin typeface="Consolas" panose="020B0609020204030204" pitchFamily="49" charset="0"/>
                        </a:rPr>
                        <a:t>                        </a:t>
                      </a:r>
                      <a:r>
                        <a:rPr lang="en-US" sz="800">
                          <a:solidFill>
                            <a:srgbClr val="A71D5D"/>
                          </a:solidFill>
                          <a:effectLst/>
                          <a:latin typeface="Consolas" panose="020B0609020204030204" pitchFamily="49" charset="0"/>
                        </a:rPr>
                        <a:t>else</a:t>
                      </a:r>
                      <a:r>
                        <a:rPr lang="en-US" sz="800">
                          <a:solidFill>
                            <a:srgbClr val="010101"/>
                          </a:solidFill>
                          <a:effectLst/>
                          <a:latin typeface="Consolas" panose="020B0609020204030204" pitchFamily="49" charset="0"/>
                        </a:rPr>
                        <a:t>:</a:t>
                      </a:r>
                    </a:p>
                    <a:p>
                      <a:pPr marL="0" marR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rgbClr val="010101"/>
                          </a:solidFill>
                          <a:effectLst/>
                          <a:latin typeface="Consolas" panose="020B0609020204030204" pitchFamily="49" charset="0"/>
                        </a:rPr>
                        <a:t>                            pickle.dump(example, ft)</a:t>
                      </a:r>
                    </a:p>
                    <a:p>
                      <a:pPr marL="0" marR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>
                          <a:solidFill>
                            <a:srgbClr val="010101"/>
                          </a:solidFill>
                          <a:effectLst/>
                          <a:latin typeface="Consolas" panose="020B0609020204030204" pitchFamily="49" charset="0"/>
                        </a:rPr>
                        <a:t>                </a:t>
                      </a:r>
                      <a:r>
                        <a:rPr lang="en-US" sz="800" smtClean="0">
                          <a:solidFill>
                            <a:srgbClr val="A71D5D"/>
                          </a:solidFill>
                          <a:effectLst/>
                          <a:latin typeface="Consolas" panose="020B0609020204030204" pitchFamily="49" charset="0"/>
                        </a:rPr>
                        <a:t>return</a:t>
                      </a:r>
                      <a:endParaRPr lang="en-US" sz="800">
                        <a:solidFill>
                          <a:srgbClr val="010101"/>
                        </a:solidFill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0" marR="0" marT="4924" marB="4924" anchor="ctr">
                    <a:lnL w="19050" cap="flat" cmpd="sng" algn="ctr">
                      <a:solidFill>
                        <a:srgbClr val="E5E5E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fontAlgn="b"/>
                      <a:endParaRPr lang="en-US" sz="800">
                        <a:effectLst/>
                      </a:endParaRPr>
                    </a:p>
                  </a:txBody>
                  <a:tcPr marL="0" marR="1641" marT="0" marB="3282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4539407"/>
                  </a:ext>
                </a:extLst>
              </a:tr>
            </a:tbl>
          </a:graphicData>
        </a:graphic>
      </p:graphicFrame>
      <p:grpSp>
        <p:nvGrpSpPr>
          <p:cNvPr id="13" name="그룹 12"/>
          <p:cNvGrpSpPr/>
          <p:nvPr/>
        </p:nvGrpSpPr>
        <p:grpSpPr>
          <a:xfrm>
            <a:off x="2405533" y="999753"/>
            <a:ext cx="4644412" cy="435678"/>
            <a:chOff x="1258785" y="846858"/>
            <a:chExt cx="4644412" cy="435678"/>
          </a:xfrm>
        </p:grpSpPr>
        <p:sp>
          <p:nvSpPr>
            <p:cNvPr id="5" name="직사각형 4"/>
            <p:cNvSpPr/>
            <p:nvPr/>
          </p:nvSpPr>
          <p:spPr>
            <a:xfrm>
              <a:off x="1258785" y="1049153"/>
              <a:ext cx="914400" cy="233383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" name="TextBox 2"/>
            <p:cNvSpPr txBox="1"/>
            <p:nvPr/>
          </p:nvSpPr>
          <p:spPr>
            <a:xfrm>
              <a:off x="1540044" y="846858"/>
              <a:ext cx="4363153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100" smtClean="0"/>
                <a:t>Image/*.png  train_path  val_path          0.1               1</a:t>
              </a:r>
              <a:endParaRPr lang="ko-KR" altLang="en-US" sz="1100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344383" y="296883"/>
            <a:ext cx="105452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함초롬바탕" panose="02030604000101010101" pitchFamily="18" charset="-127"/>
                <a:ea typeface="함초롬바탕" panose="02030604000101010101" pitchFamily="18" charset="-127"/>
              </a:rPr>
              <a:t>Step 3) image</a:t>
            </a:r>
            <a:r>
              <a:rPr lang="ko-KR" altLang="en-US" dirty="0" smtClean="0">
                <a:latin typeface="함초롬바탕" panose="02030604000101010101" pitchFamily="18" charset="-127"/>
                <a:ea typeface="함초롬바탕" panose="02030604000101010101" pitchFamily="18" charset="-127"/>
              </a:rPr>
              <a:t>를 묶어서 </a:t>
            </a:r>
            <a:r>
              <a:rPr lang="en-US" altLang="ko-KR" dirty="0" smtClean="0">
                <a:latin typeface="함초롬바탕" panose="02030604000101010101" pitchFamily="18" charset="-127"/>
                <a:ea typeface="함초롬바탕" panose="02030604000101010101" pitchFamily="18" charset="-127"/>
              </a:rPr>
              <a:t>binary format / training</a:t>
            </a:r>
            <a:r>
              <a:rPr lang="ko-KR" altLang="en-US" dirty="0" smtClean="0">
                <a:latin typeface="함초롬바탕" panose="02030604000101010101" pitchFamily="18" charset="-127"/>
                <a:ea typeface="함초롬바탕" panose="02030604000101010101" pitchFamily="18" charset="-127"/>
              </a:rPr>
              <a:t>을 위한 </a:t>
            </a:r>
            <a:r>
              <a:rPr lang="en-US" altLang="ko-KR" dirty="0" smtClean="0">
                <a:latin typeface="함초롬바탕" panose="02030604000101010101" pitchFamily="18" charset="-127"/>
                <a:ea typeface="함초롬바탕" panose="02030604000101010101" pitchFamily="18" charset="-127"/>
              </a:rPr>
              <a:t>train.obj </a:t>
            </a:r>
            <a:r>
              <a:rPr lang="ko-KR" altLang="en-US" dirty="0" smtClean="0">
                <a:latin typeface="함초롬바탕" panose="02030604000101010101" pitchFamily="18" charset="-127"/>
                <a:ea typeface="함초롬바탕" panose="02030604000101010101" pitchFamily="18" charset="-127"/>
              </a:rPr>
              <a:t>생성</a:t>
            </a:r>
            <a:r>
              <a:rPr lang="en-US" altLang="ko-KR" dirty="0" smtClean="0">
                <a:latin typeface="함초롬바탕" panose="02030604000101010101" pitchFamily="18" charset="-127"/>
                <a:ea typeface="함초롬바탕" panose="02030604000101010101" pitchFamily="18" charset="-127"/>
              </a:rPr>
              <a:t> – </a:t>
            </a:r>
            <a:r>
              <a:rPr lang="en-US" altLang="ko-KR" dirty="0" smtClean="0">
                <a:solidFill>
                  <a:srgbClr val="FF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</a:rPr>
              <a:t>package.py</a:t>
            </a:r>
            <a:endParaRPr lang="ko-KR" altLang="en-US" dirty="0">
              <a:solidFill>
                <a:srgbClr val="FF0000"/>
              </a:solidFill>
              <a:latin typeface="함초롬바탕" panose="02030604000101010101" pitchFamily="18" charset="-127"/>
              <a:ea typeface="함초롬바탕" panose="02030604000101010101" pitchFamily="18" charset="-127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2417565" y="4229781"/>
            <a:ext cx="6398923" cy="2404217"/>
            <a:chOff x="2060789" y="4049307"/>
            <a:chExt cx="6398923" cy="2404217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2" cstate="print"/>
            <a:srcRect l="4610" t="27972" r="60995" b="17234"/>
            <a:stretch/>
          </p:blipFill>
          <p:spPr>
            <a:xfrm>
              <a:off x="6752087" y="4049307"/>
              <a:ext cx="1070810" cy="1008357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7984395" y="4394523"/>
              <a:ext cx="46785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mtClean="0"/>
                <a:t>ft</a:t>
              </a:r>
              <a:endParaRPr lang="ko-KR" altLang="en-US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7984395" y="5771699"/>
              <a:ext cx="4753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mtClean="0"/>
                <a:t>fv</a:t>
              </a:r>
              <a:endParaRPr lang="ko-KR" altLang="en-US"/>
            </a:p>
          </p:txBody>
        </p:sp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2" cstate="print"/>
            <a:srcRect l="62629" t="27128" b="18451"/>
            <a:stretch/>
          </p:blipFill>
          <p:spPr>
            <a:xfrm>
              <a:off x="6829228" y="5459207"/>
              <a:ext cx="1155167" cy="994317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-1" r="51761" b="-9357"/>
            <a:stretch/>
          </p:blipFill>
          <p:spPr>
            <a:xfrm>
              <a:off x="2092369" y="4070579"/>
              <a:ext cx="1943278" cy="1034721"/>
            </a:xfrm>
            <a:prstGeom prst="rect">
              <a:avLst/>
            </a:prstGeom>
          </p:spPr>
        </p:pic>
        <p:pic>
          <p:nvPicPr>
            <p:cNvPr id="12" name="그림 11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562" b="-3048"/>
            <a:stretch/>
          </p:blipFill>
          <p:spPr>
            <a:xfrm>
              <a:off x="2060789" y="5441992"/>
              <a:ext cx="1874755" cy="998620"/>
            </a:xfrm>
            <a:prstGeom prst="rect">
              <a:avLst/>
            </a:prstGeom>
          </p:spPr>
        </p:pic>
        <p:sp>
          <p:nvSpPr>
            <p:cNvPr id="14" name="오른쪽 화살표 13"/>
            <p:cNvSpPr/>
            <p:nvPr/>
          </p:nvSpPr>
          <p:spPr>
            <a:xfrm>
              <a:off x="4197145" y="4186989"/>
              <a:ext cx="2237874" cy="369626"/>
            </a:xfrm>
            <a:prstGeom prst="rightArrow">
              <a:avLst>
                <a:gd name="adj1" fmla="val 36980"/>
                <a:gd name="adj2" fmla="val 50000"/>
              </a:avLst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오른쪽 화살표 14"/>
            <p:cNvSpPr/>
            <p:nvPr/>
          </p:nvSpPr>
          <p:spPr>
            <a:xfrm>
              <a:off x="4197145" y="5574484"/>
              <a:ext cx="2237874" cy="369626"/>
            </a:xfrm>
            <a:prstGeom prst="rightArrow">
              <a:avLst>
                <a:gd name="adj1" fmla="val 36980"/>
                <a:gd name="adj2" fmla="val 50000"/>
              </a:avLst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328941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735273" y="2944909"/>
            <a:ext cx="2598821" cy="5454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함초롬바탕" panose="02030604000101010101" pitchFamily="18" charset="-127"/>
                <a:ea typeface="함초롬바탕" panose="02030604000101010101" pitchFamily="18" charset="-127"/>
              </a:rPr>
              <a:t>실행결과 </a:t>
            </a:r>
            <a:r>
              <a:rPr lang="en-US" altLang="ko-KR" dirty="0" smtClean="0">
                <a:latin typeface="함초롬바탕" panose="02030604000101010101" pitchFamily="18" charset="-127"/>
                <a:ea typeface="함초롬바탕" panose="02030604000101010101" pitchFamily="18" charset="-127"/>
              </a:rPr>
              <a:t>&amp; </a:t>
            </a:r>
            <a:r>
              <a:rPr lang="ko-KR" altLang="en-US" dirty="0" smtClean="0">
                <a:latin typeface="함초롬바탕" panose="02030604000101010101" pitchFamily="18" charset="-127"/>
                <a:ea typeface="함초롬바탕" panose="02030604000101010101" pitchFamily="18" charset="-127"/>
              </a:rPr>
              <a:t>고찰</a:t>
            </a:r>
            <a:endParaRPr lang="ko-KR" altLang="en-US" dirty="0">
              <a:latin typeface="함초롬바탕" panose="02030604000101010101" pitchFamily="18" charset="-127"/>
              <a:ea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01995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9079832" y="433136"/>
            <a:ext cx="2598821" cy="5454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함초롬바탕" panose="02030604000101010101" pitchFamily="18" charset="-127"/>
                <a:ea typeface="함초롬바탕" panose="02030604000101010101" pitchFamily="18" charset="-127"/>
              </a:rPr>
              <a:t>설치 </a:t>
            </a:r>
            <a:r>
              <a:rPr lang="en-US" altLang="ko-KR" dirty="0" smtClean="0">
                <a:latin typeface="함초롬바탕" panose="02030604000101010101" pitchFamily="18" charset="-127"/>
                <a:ea typeface="함초롬바탕" panose="02030604000101010101" pitchFamily="18" charset="-127"/>
              </a:rPr>
              <a:t>&amp; </a:t>
            </a:r>
            <a:r>
              <a:rPr lang="ko-KR" altLang="en-US" dirty="0" smtClean="0">
                <a:latin typeface="함초롬바탕" panose="02030604000101010101" pitchFamily="18" charset="-127"/>
                <a:ea typeface="함초롬바탕" panose="02030604000101010101" pitchFamily="18" charset="-127"/>
              </a:rPr>
              <a:t>환경</a:t>
            </a:r>
            <a:endParaRPr lang="ko-KR" altLang="en-US" dirty="0">
              <a:latin typeface="함초롬바탕" panose="02030604000101010101" pitchFamily="18" charset="-127"/>
              <a:ea typeface="함초롬바탕" panose="02030604000101010101" pitchFamily="18" charset="-127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6330162"/>
              </p:ext>
            </p:extLst>
          </p:nvPr>
        </p:nvGraphicFramePr>
        <p:xfrm>
          <a:off x="158608" y="2500604"/>
          <a:ext cx="11877880" cy="31206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67140">
                  <a:extLst>
                    <a:ext uri="{9D8B030D-6E8A-4147-A177-3AD203B41FA5}">
                      <a16:colId xmlns:a16="http://schemas.microsoft.com/office/drawing/2014/main" val="1950120738"/>
                    </a:ext>
                  </a:extLst>
                </a:gridCol>
                <a:gridCol w="1339034">
                  <a:extLst>
                    <a:ext uri="{9D8B030D-6E8A-4147-A177-3AD203B41FA5}">
                      <a16:colId xmlns:a16="http://schemas.microsoft.com/office/drawing/2014/main" val="3284309146"/>
                    </a:ext>
                  </a:extLst>
                </a:gridCol>
                <a:gridCol w="1634797">
                  <a:extLst>
                    <a:ext uri="{9D8B030D-6E8A-4147-A177-3AD203B41FA5}">
                      <a16:colId xmlns:a16="http://schemas.microsoft.com/office/drawing/2014/main" val="3292952895"/>
                    </a:ext>
                  </a:extLst>
                </a:gridCol>
                <a:gridCol w="1081548">
                  <a:extLst>
                    <a:ext uri="{9D8B030D-6E8A-4147-A177-3AD203B41FA5}">
                      <a16:colId xmlns:a16="http://schemas.microsoft.com/office/drawing/2014/main" val="3325030592"/>
                    </a:ext>
                  </a:extLst>
                </a:gridCol>
                <a:gridCol w="886408">
                  <a:extLst>
                    <a:ext uri="{9D8B030D-6E8A-4147-A177-3AD203B41FA5}">
                      <a16:colId xmlns:a16="http://schemas.microsoft.com/office/drawing/2014/main" val="822500869"/>
                    </a:ext>
                  </a:extLst>
                </a:gridCol>
                <a:gridCol w="811763">
                  <a:extLst>
                    <a:ext uri="{9D8B030D-6E8A-4147-A177-3AD203B41FA5}">
                      <a16:colId xmlns:a16="http://schemas.microsoft.com/office/drawing/2014/main" val="1888657167"/>
                    </a:ext>
                  </a:extLst>
                </a:gridCol>
                <a:gridCol w="895739">
                  <a:extLst>
                    <a:ext uri="{9D8B030D-6E8A-4147-A177-3AD203B41FA5}">
                      <a16:colId xmlns:a16="http://schemas.microsoft.com/office/drawing/2014/main" val="3424264948"/>
                    </a:ext>
                  </a:extLst>
                </a:gridCol>
                <a:gridCol w="1017036">
                  <a:extLst>
                    <a:ext uri="{9D8B030D-6E8A-4147-A177-3AD203B41FA5}">
                      <a16:colId xmlns:a16="http://schemas.microsoft.com/office/drawing/2014/main" val="3269260660"/>
                    </a:ext>
                  </a:extLst>
                </a:gridCol>
                <a:gridCol w="1642188">
                  <a:extLst>
                    <a:ext uri="{9D8B030D-6E8A-4147-A177-3AD203B41FA5}">
                      <a16:colId xmlns:a16="http://schemas.microsoft.com/office/drawing/2014/main" val="3698697047"/>
                    </a:ext>
                  </a:extLst>
                </a:gridCol>
                <a:gridCol w="681135">
                  <a:extLst>
                    <a:ext uri="{9D8B030D-6E8A-4147-A177-3AD203B41FA5}">
                      <a16:colId xmlns:a16="http://schemas.microsoft.com/office/drawing/2014/main" val="2009202633"/>
                    </a:ext>
                  </a:extLst>
                </a:gridCol>
                <a:gridCol w="821092">
                  <a:extLst>
                    <a:ext uri="{9D8B030D-6E8A-4147-A177-3AD203B41FA5}">
                      <a16:colId xmlns:a16="http://schemas.microsoft.com/office/drawing/2014/main" val="4179510863"/>
                    </a:ext>
                  </a:extLst>
                </a:gridCol>
              </a:tblGrid>
              <a:tr h="712755">
                <a:tc>
                  <a:txBody>
                    <a:bodyPr/>
                    <a:lstStyle/>
                    <a:p>
                      <a:pPr algn="ctr" latinLnBrk="1"/>
                      <a:endParaRPr lang="ko-KR" altLang="en-US" sz="1400" dirty="0"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그래픽 카드</a:t>
                      </a:r>
                      <a:endParaRPr lang="ko-KR" altLang="en-US" sz="1400" dirty="0"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그래픽 카드 </a:t>
                      </a:r>
                      <a:r>
                        <a:rPr lang="en-US" altLang="ko-KR" sz="1400" dirty="0" smtClean="0"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driver</a:t>
                      </a:r>
                      <a:endParaRPr lang="ko-KR" altLang="en-US" sz="1400" dirty="0"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GPU</a:t>
                      </a:r>
                      <a:r>
                        <a:rPr lang="en-US" altLang="ko-KR" sz="1400" baseline="0" dirty="0" smtClean="0"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 memory</a:t>
                      </a:r>
                      <a:endParaRPr lang="ko-KR" altLang="en-US" sz="1400" dirty="0"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OS</a:t>
                      </a:r>
                      <a:endParaRPr lang="ko-KR" altLang="en-US" sz="1400" dirty="0"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CUDA</a:t>
                      </a:r>
                      <a:endParaRPr lang="ko-KR" altLang="en-US" sz="1400" dirty="0"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 smtClean="0"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cudnn</a:t>
                      </a:r>
                      <a:endParaRPr lang="ko-KR" altLang="en-US" sz="1400" dirty="0"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Python</a:t>
                      </a:r>
                      <a:endParaRPr lang="ko-KR" altLang="en-US" sz="1400" dirty="0"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 smtClean="0"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Tensorflow-gpu</a:t>
                      </a:r>
                      <a:endParaRPr lang="ko-KR" altLang="en-US" sz="1400" dirty="0"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PIL</a:t>
                      </a:r>
                      <a:endParaRPr lang="ko-KR" altLang="en-US" sz="1400" dirty="0"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 smtClean="0"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Numpy</a:t>
                      </a:r>
                      <a:endParaRPr lang="ko-KR" altLang="en-US" sz="1400" dirty="0"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9641204"/>
                  </a:ext>
                </a:extLst>
              </a:tr>
              <a:tr h="6771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동언</a:t>
                      </a:r>
                      <a:r>
                        <a:rPr lang="en-US" altLang="ko-KR" sz="1400" dirty="0" smtClean="0"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com</a:t>
                      </a:r>
                      <a:endParaRPr lang="ko-KR" altLang="en-US" sz="1400" dirty="0"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GM107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(GeForce GTX 750 </a:t>
                      </a:r>
                      <a:r>
                        <a:rPr lang="en-US" altLang="ko-KR" sz="1400" dirty="0" err="1" smtClean="0"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Ti</a:t>
                      </a:r>
                      <a:r>
                        <a:rPr lang="en-US" altLang="ko-KR" sz="1400" dirty="0" smtClean="0"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)</a:t>
                      </a:r>
                    </a:p>
                    <a:p>
                      <a:pPr algn="ctr" latinLnBrk="1"/>
                      <a:endParaRPr lang="ko-KR" altLang="en-US" sz="1400" dirty="0"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NVIDIA binary driver –version 384.130</a:t>
                      </a:r>
                    </a:p>
                    <a:p>
                      <a:pPr algn="ctr" latinLnBrk="1"/>
                      <a:endParaRPr lang="ko-KR" altLang="en-US" sz="1400" dirty="0"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1999MiB</a:t>
                      </a:r>
                    </a:p>
                    <a:p>
                      <a:pPr algn="ctr" latinLnBrk="1"/>
                      <a:endParaRPr lang="ko-KR" altLang="en-US" sz="1400" dirty="0"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Ubuntu</a:t>
                      </a:r>
                    </a:p>
                    <a:p>
                      <a:pPr algn="ctr" latinLnBrk="1"/>
                      <a:endParaRPr lang="ko-KR" altLang="en-US" sz="1400" dirty="0"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9.0</a:t>
                      </a:r>
                      <a:endParaRPr lang="ko-KR" altLang="en-US" sz="1400" dirty="0"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7</a:t>
                      </a:r>
                      <a:endParaRPr lang="ko-KR" altLang="en-US" sz="1400" dirty="0"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2.7</a:t>
                      </a:r>
                    </a:p>
                    <a:p>
                      <a:pPr algn="ctr" latinLnBrk="1"/>
                      <a:endParaRPr lang="ko-KR" altLang="en-US" sz="1400" dirty="0"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1.8.0</a:t>
                      </a:r>
                    </a:p>
                    <a:p>
                      <a:pPr algn="ctr" latinLnBrk="1"/>
                      <a:endParaRPr lang="ko-KR" altLang="en-US" sz="1400" dirty="0"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5.2.0</a:t>
                      </a:r>
                    </a:p>
                    <a:p>
                      <a:pPr algn="ctr" latinLnBrk="1"/>
                      <a:endParaRPr lang="ko-KR" altLang="en-US" sz="1400" dirty="0"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1.14.5</a:t>
                      </a:r>
                    </a:p>
                    <a:p>
                      <a:pPr algn="ctr" latinLnBrk="1"/>
                      <a:endParaRPr lang="ko-KR" altLang="en-US" sz="1400" dirty="0"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1834305"/>
                  </a:ext>
                </a:extLst>
              </a:tr>
              <a:tr h="6771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예진</a:t>
                      </a:r>
                      <a:r>
                        <a:rPr lang="en-US" altLang="ko-KR" sz="1400" dirty="0" smtClean="0"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com</a:t>
                      </a:r>
                      <a:endParaRPr lang="ko-KR" altLang="en-US" sz="1400" dirty="0"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 smtClean="0"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GeForce</a:t>
                      </a:r>
                      <a:r>
                        <a:rPr lang="en-US" altLang="ko-KR" sz="1400" baseline="0" dirty="0" smtClean="0"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 GTX 460</a:t>
                      </a:r>
                      <a:endParaRPr lang="ko-KR" altLang="en-US" sz="1400" dirty="0"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NVIDIA binary driver</a:t>
                      </a:r>
                      <a:r>
                        <a:rPr lang="en-US" altLang="ko-KR" sz="1400" baseline="0" dirty="0" smtClean="0"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 –version</a:t>
                      </a:r>
                    </a:p>
                    <a:p>
                      <a:pPr algn="ctr" latinLnBrk="1"/>
                      <a:r>
                        <a:rPr lang="en-US" altLang="ko-KR" sz="1400" baseline="0" dirty="0" smtClean="0"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384.145</a:t>
                      </a:r>
                      <a:endParaRPr lang="ko-KR" altLang="en-US" sz="1400" dirty="0"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959MiB</a:t>
                      </a:r>
                      <a:endParaRPr lang="ko-KR" altLang="en-US" sz="1400" dirty="0"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 smtClean="0"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Ubuntu</a:t>
                      </a:r>
                      <a:endParaRPr lang="ko-KR" altLang="en-US" sz="1400" dirty="0"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7.5</a:t>
                      </a:r>
                      <a:endParaRPr lang="ko-KR" altLang="en-US" sz="1400" dirty="0"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7</a:t>
                      </a:r>
                      <a:endParaRPr lang="ko-KR" altLang="en-US" sz="1400" dirty="0"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2.7</a:t>
                      </a:r>
                      <a:endParaRPr lang="ko-KR" altLang="en-US" sz="1400" dirty="0"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err="1" smtClean="0"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Tensorflow</a:t>
                      </a:r>
                      <a:r>
                        <a:rPr lang="en-US" altLang="ko-KR" sz="1400" baseline="0" dirty="0" smtClean="0"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 </a:t>
                      </a:r>
                      <a:r>
                        <a:rPr lang="en-US" altLang="ko-KR" sz="1400" baseline="0" dirty="0" err="1" smtClean="0"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cpu</a:t>
                      </a:r>
                      <a:endParaRPr lang="en-US" altLang="ko-KR" sz="1400" baseline="0" dirty="0" smtClean="0"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  <a:p>
                      <a:pPr algn="ctr" latinLnBrk="1"/>
                      <a:r>
                        <a:rPr lang="en-US" altLang="ko-KR" sz="1400" baseline="0" dirty="0" smtClean="0"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1.8.0</a:t>
                      </a:r>
                      <a:endParaRPr lang="ko-KR" altLang="en-US" sz="1400" dirty="0"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5.1.0</a:t>
                      </a:r>
                      <a:endParaRPr lang="ko-KR" altLang="en-US" sz="1400" dirty="0"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1.14.3</a:t>
                      </a:r>
                      <a:endParaRPr lang="ko-KR" altLang="en-US" sz="1400" dirty="0"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892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smtClean="0"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상은</a:t>
                      </a:r>
                      <a:r>
                        <a:rPr lang="en-US" altLang="ko-KR" sz="1400" dirty="0" smtClean="0"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com</a:t>
                      </a:r>
                      <a:endParaRPr lang="ko-KR" altLang="en-US" sz="1400" dirty="0"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GM107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(GeForce GTX 750 </a:t>
                      </a:r>
                      <a:r>
                        <a:rPr lang="en-US" altLang="ko-KR" sz="1400" dirty="0" err="1" smtClean="0"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Ti</a:t>
                      </a:r>
                      <a:r>
                        <a:rPr lang="en-US" altLang="ko-KR" sz="1400" dirty="0" smtClean="0"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NVIDIA binary driver –version 384.130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1992MiB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dirty="0" smtClean="0"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Ubuntu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smtClean="0"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9.0</a:t>
                      </a:r>
                      <a:endParaRPr lang="ko-KR" altLang="en-US" sz="1400" dirty="0"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smtClean="0"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7</a:t>
                      </a:r>
                      <a:endParaRPr lang="ko-KR" altLang="en-US" sz="1400" dirty="0"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smtClean="0"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2.7</a:t>
                      </a:r>
                      <a:endParaRPr lang="ko-KR" altLang="en-US" sz="1400" dirty="0"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smtClean="0"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1.5.0</a:t>
                      </a:r>
                      <a:endParaRPr lang="ko-KR" altLang="en-US" sz="1400" dirty="0"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smtClean="0"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5.2.0</a:t>
                      </a:r>
                      <a:endParaRPr lang="ko-KR" altLang="en-US" sz="1400" dirty="0"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 smtClean="0"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1.14.5</a:t>
                      </a:r>
                      <a:endParaRPr lang="ko-KR" altLang="en-US" sz="1400" dirty="0"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19943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56388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9547168" y="291820"/>
            <a:ext cx="2131485" cy="5454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함초롬바탕" panose="02030604000101010101" pitchFamily="18" charset="-127"/>
                <a:ea typeface="함초롬바탕" panose="02030604000101010101" pitchFamily="18" charset="-127"/>
              </a:rPr>
              <a:t>CPU vs GPU</a:t>
            </a:r>
            <a:endParaRPr lang="ko-KR" altLang="en-US" dirty="0">
              <a:latin typeface="함초롬바탕" panose="02030604000101010101" pitchFamily="18" charset="-127"/>
              <a:ea typeface="함초롬바탕" panose="02030604000101010101" pitchFamily="18" charset="-127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0512909"/>
              </p:ext>
            </p:extLst>
          </p:nvPr>
        </p:nvGraphicFramePr>
        <p:xfrm>
          <a:off x="916570" y="718321"/>
          <a:ext cx="8157001" cy="55004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1364">
                  <a:extLst>
                    <a:ext uri="{9D8B030D-6E8A-4147-A177-3AD203B41FA5}">
                      <a16:colId xmlns:a16="http://schemas.microsoft.com/office/drawing/2014/main" val="2618997255"/>
                    </a:ext>
                  </a:extLst>
                </a:gridCol>
                <a:gridCol w="921971">
                  <a:extLst>
                    <a:ext uri="{9D8B030D-6E8A-4147-A177-3AD203B41FA5}">
                      <a16:colId xmlns:a16="http://schemas.microsoft.com/office/drawing/2014/main" val="1944403278"/>
                    </a:ext>
                  </a:extLst>
                </a:gridCol>
                <a:gridCol w="1036415">
                  <a:extLst>
                    <a:ext uri="{9D8B030D-6E8A-4147-A177-3AD203B41FA5}">
                      <a16:colId xmlns:a16="http://schemas.microsoft.com/office/drawing/2014/main" val="4201331581"/>
                    </a:ext>
                  </a:extLst>
                </a:gridCol>
                <a:gridCol w="104457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445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874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303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30325">
                  <a:extLst>
                    <a:ext uri="{9D8B030D-6E8A-4147-A177-3AD203B41FA5}">
                      <a16:colId xmlns:a16="http://schemas.microsoft.com/office/drawing/2014/main" val="2388157168"/>
                    </a:ext>
                  </a:extLst>
                </a:gridCol>
              </a:tblGrid>
              <a:tr h="539704"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동언</a:t>
                      </a:r>
                      <a:endParaRPr lang="en-US" altLang="ko-KR" sz="1100" dirty="0" smtClean="0"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  <a:p>
                      <a:pPr algn="ctr" latinLnBrk="1"/>
                      <a:r>
                        <a:rPr lang="en-US" altLang="ko-KR" sz="1100" dirty="0" smtClean="0"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1_phase1</a:t>
                      </a:r>
                    </a:p>
                    <a:p>
                      <a:pPr algn="ctr" latinLnBrk="1"/>
                      <a:r>
                        <a:rPr lang="en-US" altLang="ko-KR" sz="1100" dirty="0" smtClean="0">
                          <a:solidFill>
                            <a:srgbClr val="FF0000"/>
                          </a:solidFill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(</a:t>
                      </a:r>
                      <a:r>
                        <a:rPr lang="en-US" altLang="ko-KR" sz="1100" dirty="0" err="1" smtClean="0">
                          <a:solidFill>
                            <a:srgbClr val="FF0000"/>
                          </a:solidFill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cpu</a:t>
                      </a:r>
                      <a:r>
                        <a:rPr lang="en-US" altLang="ko-KR" sz="1100" dirty="0" smtClean="0">
                          <a:solidFill>
                            <a:srgbClr val="FF0000"/>
                          </a:solidFill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)</a:t>
                      </a:r>
                      <a:endParaRPr lang="ko-KR" altLang="en-US" sz="1100" dirty="0"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동언</a:t>
                      </a:r>
                      <a:endParaRPr lang="en-US" altLang="ko-KR" sz="1100" dirty="0" smtClean="0"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  <a:p>
                      <a:pPr algn="ctr" latinLnBrk="1"/>
                      <a:r>
                        <a:rPr lang="en-US" altLang="ko-KR" sz="1100" dirty="0" smtClean="0"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1_phase2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smtClean="0">
                          <a:solidFill>
                            <a:srgbClr val="FF0000"/>
                          </a:solidFill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(</a:t>
                      </a:r>
                      <a:r>
                        <a:rPr lang="en-US" altLang="ko-KR" sz="1100" dirty="0" err="1" smtClean="0">
                          <a:solidFill>
                            <a:srgbClr val="FF0000"/>
                          </a:solidFill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cpu</a:t>
                      </a:r>
                      <a:r>
                        <a:rPr lang="en-US" altLang="ko-KR" sz="1100" dirty="0" smtClean="0">
                          <a:solidFill>
                            <a:srgbClr val="FF0000"/>
                          </a:solidFill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)</a:t>
                      </a:r>
                      <a:endParaRPr lang="ko-KR" altLang="en-US" sz="1100" dirty="0" smtClean="0"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예진</a:t>
                      </a:r>
                      <a:endParaRPr lang="en-US" altLang="ko-KR" sz="1100" dirty="0" smtClean="0"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  <a:p>
                      <a:pPr algn="ctr" latinLnBrk="1"/>
                      <a:r>
                        <a:rPr lang="en-US" altLang="ko-KR" sz="1100" dirty="0" smtClean="0"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1_phase1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smtClean="0">
                          <a:solidFill>
                            <a:srgbClr val="FF0000"/>
                          </a:solidFill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(</a:t>
                      </a:r>
                      <a:r>
                        <a:rPr lang="en-US" altLang="ko-KR" sz="1100" dirty="0" err="1" smtClean="0">
                          <a:solidFill>
                            <a:srgbClr val="FF0000"/>
                          </a:solidFill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cpu</a:t>
                      </a:r>
                      <a:r>
                        <a:rPr lang="en-US" altLang="ko-KR" sz="1100" dirty="0" smtClean="0">
                          <a:solidFill>
                            <a:srgbClr val="FF0000"/>
                          </a:solidFill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)</a:t>
                      </a:r>
                      <a:endParaRPr lang="ko-KR" altLang="en-US" sz="1100" dirty="0"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예진</a:t>
                      </a:r>
                      <a:endParaRPr lang="en-US" altLang="ko-KR" sz="1100" dirty="0" smtClean="0"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  <a:p>
                      <a:pPr algn="ctr" latinLnBrk="1"/>
                      <a:r>
                        <a:rPr lang="en-US" altLang="ko-KR" sz="1100" dirty="0" smtClean="0"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1_phase2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smtClean="0">
                          <a:solidFill>
                            <a:srgbClr val="FF0000"/>
                          </a:solidFill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(</a:t>
                      </a:r>
                      <a:r>
                        <a:rPr lang="en-US" altLang="ko-KR" sz="1100" dirty="0" err="1" smtClean="0">
                          <a:solidFill>
                            <a:srgbClr val="FF0000"/>
                          </a:solidFill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cpu</a:t>
                      </a:r>
                      <a:r>
                        <a:rPr lang="en-US" altLang="ko-KR" sz="1100" dirty="0" smtClean="0">
                          <a:solidFill>
                            <a:srgbClr val="FF0000"/>
                          </a:solidFill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)</a:t>
                      </a:r>
                      <a:endParaRPr lang="ko-KR" altLang="en-US" sz="1100" dirty="0"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상은</a:t>
                      </a:r>
                      <a:endParaRPr lang="en-US" altLang="ko-KR" sz="1100" dirty="0" smtClean="0"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  <a:p>
                      <a:pPr algn="ctr" latinLnBrk="1"/>
                      <a:r>
                        <a:rPr lang="en-US" altLang="ko-KR" sz="1100" dirty="0" smtClean="0"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2_phase1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smtClean="0">
                          <a:solidFill>
                            <a:srgbClr val="FFFF00"/>
                          </a:solidFill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(</a:t>
                      </a:r>
                      <a:r>
                        <a:rPr lang="en-US" altLang="ko-KR" sz="1100" dirty="0" err="1" smtClean="0">
                          <a:solidFill>
                            <a:srgbClr val="FFFF00"/>
                          </a:solidFill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gpu</a:t>
                      </a:r>
                      <a:r>
                        <a:rPr lang="en-US" altLang="ko-KR" sz="1100" dirty="0" smtClean="0">
                          <a:solidFill>
                            <a:srgbClr val="FFFF00"/>
                          </a:solidFill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)</a:t>
                      </a:r>
                      <a:endParaRPr lang="ko-KR" altLang="en-US" sz="1100" dirty="0">
                        <a:solidFill>
                          <a:srgbClr val="FFFF00"/>
                        </a:solidFill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상은</a:t>
                      </a:r>
                      <a:endParaRPr lang="en-US" altLang="ko-KR" sz="1100" dirty="0" smtClean="0"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  <a:p>
                      <a:pPr algn="ctr" latinLnBrk="1"/>
                      <a:r>
                        <a:rPr lang="en-US" altLang="ko-KR" sz="1100" dirty="0" smtClean="0"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2_phase2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smtClean="0">
                          <a:solidFill>
                            <a:srgbClr val="FFFF00"/>
                          </a:solidFill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(</a:t>
                      </a:r>
                      <a:r>
                        <a:rPr lang="en-US" altLang="ko-KR" sz="1100" dirty="0" err="1" smtClean="0">
                          <a:solidFill>
                            <a:srgbClr val="FFFF00"/>
                          </a:solidFill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gpu</a:t>
                      </a:r>
                      <a:r>
                        <a:rPr lang="en-US" altLang="ko-KR" sz="1100" dirty="0" smtClean="0">
                          <a:solidFill>
                            <a:srgbClr val="FFFF00"/>
                          </a:solidFill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)</a:t>
                      </a:r>
                      <a:endParaRPr lang="ko-KR" altLang="en-US" sz="1100" dirty="0"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 smtClean="0"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동언</a:t>
                      </a:r>
                      <a:endParaRPr lang="en-US" altLang="ko-KR" sz="1100" dirty="0" smtClean="0"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smtClean="0"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2_phase1</a:t>
                      </a:r>
                    </a:p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100" dirty="0" smtClean="0">
                          <a:solidFill>
                            <a:srgbClr val="FFFF00"/>
                          </a:solidFill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(</a:t>
                      </a:r>
                      <a:r>
                        <a:rPr lang="en-US" altLang="ko-KR" sz="1100" dirty="0" err="1" smtClean="0">
                          <a:solidFill>
                            <a:srgbClr val="FFFF00"/>
                          </a:solidFill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gpu</a:t>
                      </a:r>
                      <a:r>
                        <a:rPr lang="en-US" altLang="ko-KR" sz="1100" dirty="0" smtClean="0">
                          <a:solidFill>
                            <a:srgbClr val="FFFF00"/>
                          </a:solidFill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)</a:t>
                      </a:r>
                      <a:endParaRPr lang="ko-KR" altLang="en-US" sz="1100" dirty="0"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49358190"/>
                  </a:ext>
                </a:extLst>
              </a:tr>
              <a:tr h="2986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 smtClean="0"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batch_size</a:t>
                      </a:r>
                      <a:endParaRPr lang="ko-KR" altLang="en-US" sz="1100" dirty="0"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16</a:t>
                      </a:r>
                      <a:endParaRPr lang="ko-KR" altLang="en-US" sz="1100" dirty="0"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16</a:t>
                      </a:r>
                      <a:endParaRPr lang="ko-KR" altLang="en-US" sz="1100" dirty="0"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16</a:t>
                      </a:r>
                      <a:endParaRPr lang="ko-KR" altLang="en-US" sz="1100" dirty="0"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16</a:t>
                      </a:r>
                      <a:endParaRPr lang="ko-KR" altLang="en-US" sz="1100" dirty="0"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smtClean="0"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4</a:t>
                      </a:r>
                      <a:endParaRPr lang="ko-KR" altLang="en-US" sz="1100" dirty="0"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smtClean="0"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4</a:t>
                      </a:r>
                      <a:endParaRPr lang="ko-KR" altLang="en-US" sz="1100" dirty="0"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2</a:t>
                      </a:r>
                      <a:endParaRPr lang="ko-KR" altLang="en-US" sz="1100" dirty="0"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>
                    <a:solidFill>
                      <a:schemeClr val="accent1">
                        <a:tint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3068804"/>
                  </a:ext>
                </a:extLst>
              </a:tr>
              <a:tr h="2986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 smtClean="0"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lr</a:t>
                      </a:r>
                      <a:endParaRPr lang="ko-KR" altLang="en-US" sz="1100" dirty="0"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0.001</a:t>
                      </a:r>
                      <a:endParaRPr lang="ko-KR" altLang="en-US" sz="1100" dirty="0"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0.001</a:t>
                      </a:r>
                      <a:endParaRPr lang="ko-KR" altLang="en-US" sz="1100" dirty="0"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0.001</a:t>
                      </a:r>
                      <a:endParaRPr lang="ko-KR" altLang="en-US" sz="1100" dirty="0"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0.001</a:t>
                      </a:r>
                      <a:endParaRPr lang="ko-KR" altLang="en-US" sz="1100" dirty="0"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0.001</a:t>
                      </a:r>
                      <a:endParaRPr lang="ko-KR" altLang="en-US" sz="1100" dirty="0"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0.001</a:t>
                      </a:r>
                      <a:endParaRPr lang="ko-KR" altLang="en-US" sz="1100" dirty="0"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0.001</a:t>
                      </a:r>
                      <a:endParaRPr lang="ko-KR" altLang="en-US" sz="1100" dirty="0"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>
                    <a:solidFill>
                      <a:schemeClr val="accent1">
                        <a:tint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1972127"/>
                  </a:ext>
                </a:extLst>
              </a:tr>
              <a:tr h="38748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epoch</a:t>
                      </a:r>
                    </a:p>
                    <a:p>
                      <a:pPr algn="ctr" latinLnBrk="1"/>
                      <a:endParaRPr lang="ko-KR" altLang="en-US" sz="1100" dirty="0"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100</a:t>
                      </a:r>
                      <a:endParaRPr lang="ko-KR" altLang="en-US" sz="1100" dirty="0"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120</a:t>
                      </a:r>
                      <a:endParaRPr lang="ko-KR" altLang="en-US" sz="1100" dirty="0"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60</a:t>
                      </a:r>
                      <a:endParaRPr lang="ko-KR" altLang="en-US" sz="1100" dirty="0"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120</a:t>
                      </a:r>
                      <a:endParaRPr lang="ko-KR" altLang="en-US" sz="1100" dirty="0"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60</a:t>
                      </a:r>
                      <a:endParaRPr lang="ko-KR" altLang="en-US" sz="1100" dirty="0"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405</a:t>
                      </a:r>
                      <a:endParaRPr lang="ko-KR" altLang="en-US" sz="1100" dirty="0"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30</a:t>
                      </a:r>
                      <a:endParaRPr lang="ko-KR" altLang="en-US" sz="1100" dirty="0"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>
                    <a:solidFill>
                      <a:schemeClr val="accent1">
                        <a:tint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68989386"/>
                  </a:ext>
                </a:extLst>
              </a:tr>
              <a:tr h="2986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 smtClean="0"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sample_steps</a:t>
                      </a:r>
                      <a:endParaRPr lang="ko-KR" altLang="en-US" sz="1100" dirty="0"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100</a:t>
                      </a:r>
                      <a:endParaRPr lang="ko-KR" altLang="en-US" sz="1100" dirty="0"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100</a:t>
                      </a:r>
                      <a:endParaRPr lang="ko-KR" altLang="en-US" sz="1100" dirty="0"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100</a:t>
                      </a:r>
                      <a:endParaRPr lang="ko-KR" altLang="en-US" sz="1100" dirty="0"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100</a:t>
                      </a:r>
                      <a:endParaRPr lang="ko-KR" altLang="en-US" sz="1100" dirty="0"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100</a:t>
                      </a:r>
                      <a:endParaRPr lang="ko-KR" altLang="en-US" sz="1100" dirty="0"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100</a:t>
                      </a:r>
                      <a:endParaRPr lang="ko-KR" altLang="en-US" sz="1100" dirty="0"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100</a:t>
                      </a:r>
                      <a:endParaRPr lang="ko-KR" altLang="en-US" sz="1100" dirty="0"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>
                    <a:solidFill>
                      <a:schemeClr val="accent1">
                        <a:tint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9545649"/>
                  </a:ext>
                </a:extLst>
              </a:tr>
              <a:tr h="2986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schedule</a:t>
                      </a:r>
                      <a:endParaRPr lang="ko-KR" altLang="en-US" sz="1100" dirty="0"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30</a:t>
                      </a:r>
                      <a:endParaRPr lang="ko-KR" altLang="en-US" sz="1100" dirty="0"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40</a:t>
                      </a:r>
                      <a:endParaRPr lang="ko-KR" altLang="en-US" sz="1100" dirty="0"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20</a:t>
                      </a:r>
                      <a:endParaRPr lang="ko-KR" altLang="en-US" sz="1100" dirty="0"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40</a:t>
                      </a:r>
                      <a:endParaRPr lang="ko-KR" altLang="en-US" sz="1100" dirty="0"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2</a:t>
                      </a:r>
                      <a:r>
                        <a:rPr lang="en-US" altLang="ko-KR" sz="1100" smtClean="0"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0</a:t>
                      </a:r>
                      <a:endParaRPr lang="ko-KR" altLang="en-US" sz="1100" dirty="0"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2</a:t>
                      </a:r>
                      <a:r>
                        <a:rPr lang="en-US" altLang="ko-KR" sz="1100" smtClean="0"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0</a:t>
                      </a:r>
                      <a:endParaRPr lang="ko-KR" altLang="en-US" sz="1100" dirty="0"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20</a:t>
                      </a:r>
                      <a:endParaRPr lang="ko-KR" altLang="en-US" sz="1100" dirty="0"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>
                    <a:solidFill>
                      <a:schemeClr val="accent1">
                        <a:tint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9899429"/>
                  </a:ext>
                </a:extLst>
              </a:tr>
              <a:tr h="2986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L1_penalty</a:t>
                      </a:r>
                      <a:endParaRPr lang="ko-KR" altLang="en-US" sz="1100" dirty="0"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100</a:t>
                      </a:r>
                      <a:endParaRPr lang="ko-KR" altLang="en-US" sz="1100" dirty="0"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500</a:t>
                      </a:r>
                      <a:endParaRPr lang="ko-KR" altLang="en-US" sz="1100" dirty="0"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100</a:t>
                      </a:r>
                      <a:endParaRPr lang="ko-KR" altLang="en-US" sz="1100" dirty="0"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500</a:t>
                      </a:r>
                      <a:endParaRPr lang="ko-KR" altLang="en-US" sz="1100" dirty="0"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100</a:t>
                      </a:r>
                      <a:endParaRPr lang="ko-KR" altLang="en-US" sz="1100" dirty="0"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1</a:t>
                      </a:r>
                      <a:r>
                        <a:rPr lang="en-US" altLang="ko-KR" sz="1100" smtClean="0"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00</a:t>
                      </a:r>
                      <a:endParaRPr lang="ko-KR" altLang="en-US" sz="1100" dirty="0"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100</a:t>
                      </a:r>
                      <a:endParaRPr lang="ko-KR" altLang="en-US" sz="1100" dirty="0"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>
                    <a:solidFill>
                      <a:schemeClr val="accent1">
                        <a:tint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9251678"/>
                  </a:ext>
                </a:extLst>
              </a:tr>
              <a:tr h="2986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 smtClean="0"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Lconst_penalty</a:t>
                      </a:r>
                      <a:endParaRPr lang="ko-KR" altLang="en-US" sz="1100" dirty="0"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15</a:t>
                      </a:r>
                      <a:endParaRPr lang="ko-KR" altLang="en-US" sz="1100" dirty="0"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1000</a:t>
                      </a:r>
                      <a:endParaRPr lang="ko-KR" altLang="en-US" sz="1100" dirty="0"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15</a:t>
                      </a:r>
                      <a:endParaRPr lang="ko-KR" altLang="en-US" sz="1100" dirty="0"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1000</a:t>
                      </a:r>
                      <a:endParaRPr lang="ko-KR" altLang="en-US" sz="1100" dirty="0"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15</a:t>
                      </a:r>
                      <a:endParaRPr lang="ko-KR" altLang="en-US" sz="1100" dirty="0"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smtClean="0"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15</a:t>
                      </a:r>
                      <a:endParaRPr lang="ko-KR" altLang="en-US" sz="1100" dirty="0"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15</a:t>
                      </a:r>
                      <a:endParaRPr lang="ko-KR" altLang="en-US" sz="1100" dirty="0"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>
                    <a:solidFill>
                      <a:schemeClr val="accent1">
                        <a:tint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6473580"/>
                  </a:ext>
                </a:extLst>
              </a:tr>
              <a:tr h="2986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 smtClean="0"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freeze_encoder</a:t>
                      </a:r>
                      <a:endParaRPr lang="ko-KR" altLang="en-US" sz="1100" dirty="0"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ln>
                            <a:noFill/>
                          </a:ln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0</a:t>
                      </a:r>
                      <a:endParaRPr lang="ko-KR" altLang="en-US" sz="1100" dirty="0">
                        <a:ln>
                          <a:noFill/>
                        </a:ln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ln>
                            <a:noFill/>
                          </a:ln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0</a:t>
                      </a:r>
                      <a:endParaRPr lang="ko-KR" altLang="en-US" sz="1100" dirty="0">
                        <a:ln>
                          <a:noFill/>
                        </a:ln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ln>
                            <a:noFill/>
                          </a:ln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1</a:t>
                      </a:r>
                      <a:endParaRPr lang="ko-KR" altLang="en-US" sz="1100" dirty="0">
                        <a:ln>
                          <a:noFill/>
                        </a:ln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ln>
                            <a:noFill/>
                          </a:ln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1</a:t>
                      </a:r>
                      <a:endParaRPr lang="ko-KR" altLang="en-US" sz="1100" dirty="0">
                        <a:ln>
                          <a:noFill/>
                        </a:ln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smtClean="0">
                          <a:ln>
                            <a:noFill/>
                          </a:ln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1</a:t>
                      </a:r>
                      <a:endParaRPr lang="ko-KR" altLang="en-US" sz="1100" dirty="0">
                        <a:ln>
                          <a:noFill/>
                        </a:ln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smtClean="0">
                          <a:ln>
                            <a:noFill/>
                          </a:ln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1</a:t>
                      </a:r>
                      <a:endParaRPr lang="ko-KR" altLang="en-US" sz="1100" dirty="0">
                        <a:ln>
                          <a:noFill/>
                        </a:ln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ln>
                            <a:noFill/>
                          </a:ln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1</a:t>
                      </a:r>
                      <a:endParaRPr lang="ko-KR" altLang="en-US" sz="1100" dirty="0">
                        <a:ln>
                          <a:noFill/>
                        </a:ln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tint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2662570"/>
                  </a:ext>
                </a:extLst>
              </a:tr>
              <a:tr h="29862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걸린 시간 </a:t>
                      </a:r>
                      <a:endParaRPr lang="ko-KR" altLang="en-US" sz="1100" dirty="0"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약 </a:t>
                      </a:r>
                      <a:r>
                        <a:rPr lang="en-US" altLang="ko-KR" sz="1100" dirty="0" smtClean="0"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8h</a:t>
                      </a:r>
                      <a:endParaRPr lang="ko-KR" altLang="en-US" sz="1100" dirty="0"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14h 30m</a:t>
                      </a:r>
                      <a:endParaRPr lang="ko-KR" altLang="en-US" sz="1100" dirty="0"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5.8h</a:t>
                      </a:r>
                      <a:endParaRPr lang="ko-KR" altLang="en-US" sz="1100" dirty="0"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11.56h</a:t>
                      </a:r>
                      <a:endParaRPr lang="ko-KR" altLang="en-US" sz="1100" dirty="0"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smtClean="0"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약 </a:t>
                      </a:r>
                      <a:r>
                        <a:rPr lang="en-US" altLang="ko-KR" sz="1100" smtClean="0"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1h 40m</a:t>
                      </a:r>
                      <a:endParaRPr lang="ko-KR" altLang="en-US" sz="1100" dirty="0"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약</a:t>
                      </a:r>
                      <a:r>
                        <a:rPr lang="en-US" altLang="ko-KR" sz="1100" dirty="0" smtClean="0"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12h</a:t>
                      </a:r>
                      <a:endParaRPr lang="ko-KR" altLang="en-US" sz="1100" dirty="0"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smtClean="0"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약</a:t>
                      </a:r>
                      <a:r>
                        <a:rPr lang="en-US" altLang="ko-KR" sz="1100" dirty="0" smtClean="0"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2h</a:t>
                      </a:r>
                      <a:endParaRPr lang="ko-KR" altLang="en-US" sz="1100" dirty="0"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tint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5708531"/>
                  </a:ext>
                </a:extLst>
              </a:tr>
              <a:tr h="2986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 smtClean="0"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d_loss</a:t>
                      </a:r>
                      <a:endParaRPr lang="ko-KR" altLang="en-US" sz="1100" dirty="0"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0.27039</a:t>
                      </a:r>
                      <a:endParaRPr lang="ko-KR" altLang="en-US" sz="1100" dirty="0"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>
                    <a:lnT w="12700" cmpd="sng">
                      <a:noFill/>
                    </a:lnT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0.08408</a:t>
                      </a:r>
                      <a:endParaRPr lang="ko-KR" altLang="en-US" sz="1100" dirty="0"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>
                    <a:lnT w="12700" cmpd="sng">
                      <a:noFill/>
                    </a:lnT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0.0931</a:t>
                      </a:r>
                      <a:endParaRPr lang="ko-KR" altLang="en-US" sz="1100" dirty="0"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>
                    <a:lnT w="12700" cmpd="sng">
                      <a:noFill/>
                    </a:lnT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0.01695</a:t>
                      </a:r>
                      <a:endParaRPr lang="ko-KR" altLang="en-US" sz="1100" dirty="0"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>
                    <a:lnT w="12700" cmpd="sng">
                      <a:noFill/>
                    </a:lnT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0.46770</a:t>
                      </a:r>
                      <a:endParaRPr lang="ko-KR" altLang="en-US" sz="1100" dirty="0"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>
                    <a:lnT w="12700" cmpd="sng">
                      <a:noFill/>
                    </a:lnT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0.0082</a:t>
                      </a:r>
                      <a:endParaRPr lang="ko-KR" altLang="en-US" sz="1100" dirty="0"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>
                    <a:lnT w="12700" cmpd="sng">
                      <a:noFill/>
                    </a:lnT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>
                    <a:lnT w="12700" cmpd="sng">
                      <a:noFill/>
                    </a:lnT>
                    <a:solidFill>
                      <a:schemeClr val="accent1">
                        <a:tint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7162655"/>
                  </a:ext>
                </a:extLst>
              </a:tr>
              <a:tr h="2986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 smtClean="0"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g_loss</a:t>
                      </a:r>
                      <a:endParaRPr lang="ko-KR" altLang="en-US" sz="1100" dirty="0"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22.59701</a:t>
                      </a:r>
                      <a:endParaRPr lang="ko-KR" altLang="en-US" sz="1100" dirty="0"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88.90060</a:t>
                      </a:r>
                      <a:endParaRPr lang="ko-KR" altLang="en-US" sz="1100" dirty="0"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28.59563</a:t>
                      </a:r>
                      <a:endParaRPr lang="ko-KR" altLang="en-US" sz="1100" dirty="0"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86.09845</a:t>
                      </a:r>
                      <a:endParaRPr lang="ko-KR" altLang="en-US" sz="1100" dirty="0"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smtClean="0"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66.09195</a:t>
                      </a:r>
                      <a:endParaRPr lang="ko-KR" altLang="en-US" sz="1100" dirty="0"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69.79637</a:t>
                      </a:r>
                      <a:endParaRPr lang="ko-KR" altLang="en-US" sz="1100" dirty="0"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>
                    <a:solidFill>
                      <a:schemeClr val="accent1">
                        <a:tint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7401442"/>
                  </a:ext>
                </a:extLst>
              </a:tr>
              <a:tr h="2986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 smtClean="0"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category_loss</a:t>
                      </a:r>
                      <a:endParaRPr lang="ko-KR" altLang="en-US" sz="1100" dirty="0"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0</a:t>
                      </a:r>
                      <a:endParaRPr lang="ko-KR" altLang="en-US" sz="1100" dirty="0"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0</a:t>
                      </a:r>
                      <a:endParaRPr lang="ko-KR" altLang="en-US" sz="1100" dirty="0"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0</a:t>
                      </a:r>
                      <a:endParaRPr lang="ko-KR" altLang="en-US" sz="1100" dirty="0"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0</a:t>
                      </a:r>
                      <a:endParaRPr lang="ko-KR" altLang="en-US" sz="1100" dirty="0"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smtClean="0"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0</a:t>
                      </a:r>
                      <a:endParaRPr lang="ko-KR" altLang="en-US" sz="1100" dirty="0"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0</a:t>
                      </a:r>
                      <a:endParaRPr lang="ko-KR" altLang="en-US" sz="1100" dirty="0"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>
                    <a:solidFill>
                      <a:schemeClr val="accent1">
                        <a:tint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3501609"/>
                  </a:ext>
                </a:extLst>
              </a:tr>
              <a:tr h="2986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 smtClean="0"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cheat_loss</a:t>
                      </a:r>
                      <a:endParaRPr lang="ko-KR" altLang="en-US" sz="1100" dirty="0"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2.16898</a:t>
                      </a:r>
                      <a:endParaRPr lang="ko-KR" altLang="en-US" sz="1100" dirty="0"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5.16373</a:t>
                      </a:r>
                      <a:endParaRPr lang="ko-KR" altLang="en-US" sz="1100" dirty="0"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3.2975</a:t>
                      </a:r>
                      <a:endParaRPr lang="ko-KR" altLang="en-US" sz="1100" dirty="0"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4.19156</a:t>
                      </a:r>
                      <a:endParaRPr lang="ko-KR" altLang="en-US" sz="1100" dirty="0"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smtClean="0"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6.10689</a:t>
                      </a:r>
                      <a:endParaRPr lang="ko-KR" altLang="en-US" sz="1100" dirty="0"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7.13226</a:t>
                      </a:r>
                      <a:endParaRPr lang="ko-KR" altLang="en-US" sz="1100" dirty="0"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>
                    <a:solidFill>
                      <a:schemeClr val="accent1">
                        <a:tint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97404594"/>
                  </a:ext>
                </a:extLst>
              </a:tr>
              <a:tr h="2986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 smtClean="0"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const_loss</a:t>
                      </a:r>
                      <a:endParaRPr lang="ko-KR" altLang="en-US" sz="1100" dirty="0"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0</a:t>
                      </a:r>
                      <a:endParaRPr lang="ko-KR" altLang="en-US" sz="1100" dirty="0"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0.91874</a:t>
                      </a:r>
                      <a:endParaRPr lang="ko-KR" altLang="en-US" sz="1100" dirty="0"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0</a:t>
                      </a:r>
                      <a:endParaRPr lang="ko-KR" altLang="en-US" sz="1100" dirty="0"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0</a:t>
                      </a:r>
                      <a:endParaRPr lang="ko-KR" altLang="en-US" sz="1100" dirty="0"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smtClean="0"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25.69302</a:t>
                      </a:r>
                      <a:endParaRPr lang="ko-KR" altLang="en-US" sz="1100" dirty="0"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27.78694</a:t>
                      </a:r>
                      <a:endParaRPr lang="ko-KR" altLang="en-US" sz="1100" dirty="0"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>
                    <a:solidFill>
                      <a:schemeClr val="accent1">
                        <a:tint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8451449"/>
                  </a:ext>
                </a:extLst>
              </a:tr>
              <a:tr h="2986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l1_loss</a:t>
                      </a:r>
                      <a:endParaRPr lang="ko-KR" altLang="en-US" sz="1100" dirty="0"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20.42804</a:t>
                      </a:r>
                      <a:endParaRPr lang="ko-KR" altLang="en-US" sz="1100" dirty="0"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82.81814</a:t>
                      </a:r>
                      <a:endParaRPr lang="ko-KR" altLang="en-US" sz="1100" dirty="0"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25.30288</a:t>
                      </a:r>
                      <a:endParaRPr lang="ko-KR" altLang="en-US" sz="1100" dirty="0"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81.90689</a:t>
                      </a:r>
                      <a:endParaRPr lang="ko-KR" altLang="en-US" sz="1100" dirty="0"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smtClean="0"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34.29204</a:t>
                      </a:r>
                      <a:endParaRPr lang="ko-KR" altLang="en-US" sz="1100" dirty="0"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34.87717</a:t>
                      </a:r>
                      <a:endParaRPr lang="ko-KR" altLang="en-US" sz="1100" dirty="0"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>
                    <a:solidFill>
                      <a:schemeClr val="accent1">
                        <a:tint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>
                    <a:solidFill>
                      <a:schemeClr val="accent1">
                        <a:tint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41456997"/>
                  </a:ext>
                </a:extLst>
              </a:tr>
              <a:tr h="2986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err="1" smtClean="0"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tv_loss</a:t>
                      </a:r>
                      <a:endParaRPr lang="ko-KR" altLang="en-US" sz="1100" dirty="0"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0</a:t>
                      </a:r>
                      <a:endParaRPr lang="ko-KR" altLang="en-US" sz="1100" dirty="0"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0</a:t>
                      </a:r>
                      <a:endParaRPr lang="ko-KR" altLang="en-US" sz="1100" dirty="0"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0</a:t>
                      </a:r>
                      <a:endParaRPr lang="ko-KR" altLang="en-US" sz="1100" dirty="0"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0</a:t>
                      </a:r>
                      <a:endParaRPr lang="ko-KR" altLang="en-US" sz="1100" dirty="0"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smtClean="0"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0</a:t>
                      </a:r>
                      <a:endParaRPr lang="ko-KR" altLang="en-US" sz="1100" dirty="0"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 smtClean="0">
                          <a:latin typeface="함초롬바탕" panose="02030604000101010101" pitchFamily="18" charset="-127"/>
                          <a:ea typeface="함초롬바탕" panose="02030604000101010101" pitchFamily="18" charset="-127"/>
                          <a:cs typeface="함초롬바탕" panose="02030604000101010101" pitchFamily="18" charset="-127"/>
                        </a:rPr>
                        <a:t>0</a:t>
                      </a:r>
                      <a:endParaRPr lang="ko-KR" altLang="en-US" sz="1100" dirty="0"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latin typeface="함초롬바탕" panose="02030604000101010101" pitchFamily="18" charset="-127"/>
                        <a:ea typeface="함초롬바탕" panose="02030604000101010101" pitchFamily="18" charset="-127"/>
                        <a:cs typeface="함초롬바탕" panose="0203060400010101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0787111"/>
                  </a:ext>
                </a:extLst>
              </a:tr>
            </a:tbl>
          </a:graphicData>
        </a:graphic>
      </p:graphicFrame>
      <p:sp>
        <p:nvSpPr>
          <p:cNvPr id="5" name="직사각형 4"/>
          <p:cNvSpPr/>
          <p:nvPr/>
        </p:nvSpPr>
        <p:spPr>
          <a:xfrm>
            <a:off x="4167705" y="3843727"/>
            <a:ext cx="972589" cy="22444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함초롬바탕" panose="02030604000101010101" pitchFamily="18" charset="-127"/>
              <a:ea typeface="함초롬바탕" panose="02030604000101010101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219007" y="3865041"/>
            <a:ext cx="972589" cy="22444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함초롬바탕" panose="02030604000101010101" pitchFamily="18" charset="-127"/>
              <a:ea typeface="함초롬바탕" panose="0203060400010101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377600" y="1929831"/>
            <a:ext cx="498764" cy="22444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함초롬바탕" panose="02030604000101010101" pitchFamily="18" charset="-127"/>
              <a:ea typeface="함초롬바탕" panose="0203060400010101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231476" y="1956657"/>
            <a:ext cx="972589" cy="22444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함초롬바탕" panose="02030604000101010101" pitchFamily="18" charset="-127"/>
              <a:ea typeface="함초롬바탕" panose="02030604000101010101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389542" y="1909049"/>
            <a:ext cx="591935" cy="224444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FF00"/>
              </a:solidFill>
              <a:latin typeface="함초롬바탕" panose="02030604000101010101" pitchFamily="18" charset="-127"/>
              <a:ea typeface="함초롬바탕" panose="0203060400010101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362524" y="3885291"/>
            <a:ext cx="708315" cy="224444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FF00"/>
              </a:solidFill>
              <a:latin typeface="함초롬바탕" panose="02030604000101010101" pitchFamily="18" charset="-127"/>
              <a:ea typeface="함초롬바탕" panose="0203060400010101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8299562" y="1929831"/>
            <a:ext cx="591935" cy="224444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FF00"/>
              </a:solidFill>
              <a:latin typeface="함초롬바탕" panose="02030604000101010101" pitchFamily="18" charset="-127"/>
              <a:ea typeface="함초롬바탕" panose="02030604000101010101" pitchFamily="18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8341127" y="3864509"/>
            <a:ext cx="591935" cy="224444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FF00"/>
              </a:solidFill>
              <a:latin typeface="함초롬바탕" panose="02030604000101010101" pitchFamily="18" charset="-127"/>
              <a:ea typeface="함초롬바탕" panose="0203060400010101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547168" y="2224100"/>
            <a:ext cx="161775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함초롬바탕" panose="02030604000101010101" pitchFamily="18" charset="-127"/>
                <a:ea typeface="함초롬바탕" panose="02030604000101010101" pitchFamily="18" charset="-127"/>
              </a:rPr>
              <a:t>※ CPU</a:t>
            </a:r>
          </a:p>
          <a:p>
            <a:r>
              <a:rPr lang="en-US" altLang="ko-KR" sz="1400" dirty="0" smtClean="0">
                <a:latin typeface="함초롬바탕" panose="02030604000101010101" pitchFamily="18" charset="-127"/>
                <a:ea typeface="함초롬바탕" panose="02030604000101010101" pitchFamily="18" charset="-127"/>
              </a:rPr>
              <a:t>batch =16 </a:t>
            </a:r>
            <a:r>
              <a:rPr lang="ko-KR" altLang="en-US" sz="1400" dirty="0" smtClean="0">
                <a:latin typeface="함초롬바탕" panose="02030604000101010101" pitchFamily="18" charset="-127"/>
                <a:ea typeface="함초롬바탕" panose="02030604000101010101" pitchFamily="18" charset="-127"/>
              </a:rPr>
              <a:t>일 때</a:t>
            </a:r>
            <a:endParaRPr lang="en-US" altLang="ko-KR" sz="1400" dirty="0" smtClean="0">
              <a:latin typeface="함초롬바탕" panose="02030604000101010101" pitchFamily="18" charset="-127"/>
              <a:ea typeface="함초롬바탕" panose="02030604000101010101" pitchFamily="18" charset="-127"/>
            </a:endParaRPr>
          </a:p>
          <a:p>
            <a:r>
              <a:rPr lang="en-US" altLang="ko-KR" sz="1400" dirty="0" smtClean="0">
                <a:latin typeface="함초롬바탕" panose="02030604000101010101" pitchFamily="18" charset="-127"/>
                <a:ea typeface="함초롬바탕" panose="02030604000101010101" pitchFamily="18" charset="-127"/>
              </a:rPr>
              <a:t>1 epoch </a:t>
            </a:r>
            <a:r>
              <a:rPr lang="ko-KR" altLang="en-US" sz="1400" dirty="0" smtClean="0">
                <a:latin typeface="함초롬바탕" panose="02030604000101010101" pitchFamily="18" charset="-127"/>
                <a:ea typeface="함초롬바탕" panose="02030604000101010101" pitchFamily="18" charset="-127"/>
              </a:rPr>
              <a:t>당 </a:t>
            </a:r>
            <a:r>
              <a:rPr lang="en-US" altLang="ko-KR" sz="1400" dirty="0" smtClean="0">
                <a:latin typeface="함초롬바탕" panose="02030604000101010101" pitchFamily="18" charset="-127"/>
                <a:ea typeface="함초롬바탕" panose="02030604000101010101" pitchFamily="18" charset="-127"/>
              </a:rPr>
              <a:t>500</a:t>
            </a:r>
            <a:r>
              <a:rPr lang="ko-KR" altLang="en-US" sz="1400" dirty="0" smtClean="0">
                <a:latin typeface="함초롬바탕" panose="02030604000101010101" pitchFamily="18" charset="-127"/>
                <a:ea typeface="함초롬바탕" panose="02030604000101010101" pitchFamily="18" charset="-127"/>
              </a:rPr>
              <a:t>초</a:t>
            </a:r>
            <a:endParaRPr lang="ko-KR" altLang="en-US" sz="1400" dirty="0">
              <a:latin typeface="함초롬바탕" panose="02030604000101010101" pitchFamily="18" charset="-127"/>
              <a:ea typeface="함초롬바탕" panose="0203060400010101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9547168" y="3820867"/>
            <a:ext cx="164981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함초롬바탕" panose="02030604000101010101" pitchFamily="18" charset="-127"/>
                <a:ea typeface="함초롬바탕" panose="02030604000101010101" pitchFamily="18" charset="-127"/>
              </a:rPr>
              <a:t>※ GPU</a:t>
            </a:r>
          </a:p>
          <a:p>
            <a:r>
              <a:rPr lang="en-US" altLang="ko-KR" sz="1400" dirty="0" smtClean="0">
                <a:latin typeface="함초롬바탕" panose="02030604000101010101" pitchFamily="18" charset="-127"/>
                <a:ea typeface="함초롬바탕" panose="02030604000101010101" pitchFamily="18" charset="-127"/>
              </a:rPr>
              <a:t>batch = N </a:t>
            </a:r>
            <a:r>
              <a:rPr lang="ko-KR" altLang="en-US" sz="1400" dirty="0" smtClean="0">
                <a:latin typeface="함초롬바탕" panose="02030604000101010101" pitchFamily="18" charset="-127"/>
                <a:ea typeface="함초롬바탕" panose="02030604000101010101" pitchFamily="18" charset="-127"/>
              </a:rPr>
              <a:t>일 때</a:t>
            </a:r>
            <a:endParaRPr lang="en-US" altLang="ko-KR" sz="1400" dirty="0" smtClean="0">
              <a:latin typeface="함초롬바탕" panose="02030604000101010101" pitchFamily="18" charset="-127"/>
              <a:ea typeface="함초롬바탕" panose="02030604000101010101" pitchFamily="18" charset="-127"/>
            </a:endParaRPr>
          </a:p>
          <a:p>
            <a:r>
              <a:rPr lang="en-US" altLang="ko-KR" sz="1400" dirty="0" smtClean="0">
                <a:latin typeface="함초롬바탕" panose="02030604000101010101" pitchFamily="18" charset="-127"/>
                <a:ea typeface="함초롬바탕" panose="02030604000101010101" pitchFamily="18" charset="-127"/>
              </a:rPr>
              <a:t>N epoch </a:t>
            </a:r>
            <a:r>
              <a:rPr lang="ko-KR" altLang="en-US" sz="1400" dirty="0" smtClean="0">
                <a:latin typeface="함초롬바탕" panose="02030604000101010101" pitchFamily="18" charset="-127"/>
                <a:ea typeface="함초롬바탕" panose="02030604000101010101" pitchFamily="18" charset="-127"/>
              </a:rPr>
              <a:t>당 </a:t>
            </a:r>
            <a:r>
              <a:rPr lang="en-US" altLang="ko-KR" sz="1400" dirty="0" smtClean="0">
                <a:latin typeface="함초롬바탕" panose="02030604000101010101" pitchFamily="18" charset="-127"/>
                <a:ea typeface="함초롬바탕" panose="02030604000101010101" pitchFamily="18" charset="-127"/>
              </a:rPr>
              <a:t>500</a:t>
            </a:r>
            <a:r>
              <a:rPr lang="ko-KR" altLang="en-US" sz="1400" dirty="0" smtClean="0">
                <a:latin typeface="함초롬바탕" panose="02030604000101010101" pitchFamily="18" charset="-127"/>
                <a:ea typeface="함초롬바탕" panose="02030604000101010101" pitchFamily="18" charset="-127"/>
              </a:rPr>
              <a:t>초</a:t>
            </a:r>
            <a:endParaRPr lang="ko-KR" altLang="en-US" sz="1400" dirty="0">
              <a:latin typeface="함초롬바탕" panose="02030604000101010101" pitchFamily="18" charset="-127"/>
              <a:ea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18009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9079832" y="433136"/>
            <a:ext cx="2598821" cy="5454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함초롬바탕" panose="02030604000101010101" pitchFamily="18" charset="-127"/>
                <a:ea typeface="함초롬바탕" panose="02030604000101010101" pitchFamily="18" charset="-127"/>
              </a:rPr>
              <a:t>CPU </a:t>
            </a:r>
            <a:r>
              <a:rPr lang="ko-KR" altLang="en-US" dirty="0" smtClean="0">
                <a:latin typeface="함초롬바탕" panose="02030604000101010101" pitchFamily="18" charset="-127"/>
                <a:ea typeface="함초롬바탕" panose="02030604000101010101" pitchFamily="18" charset="-127"/>
              </a:rPr>
              <a:t>결과물</a:t>
            </a:r>
            <a:endParaRPr lang="ko-KR" altLang="en-US" dirty="0">
              <a:latin typeface="함초롬바탕" panose="02030604000101010101" pitchFamily="18" charset="-127"/>
              <a:ea typeface="함초롬바탕" panose="02030604000101010101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8997840" y="1247775"/>
            <a:ext cx="1400175" cy="56007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398015" y="1257300"/>
            <a:ext cx="1200150" cy="5591175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2476760" y="6296161"/>
            <a:ext cx="597710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※ </a:t>
            </a:r>
            <a:r>
              <a:rPr lang="ko-KR" altLang="en-US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상은 </a:t>
            </a:r>
            <a:r>
              <a:rPr lang="en-US" altLang="ko-KR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train.py phase1 </a:t>
            </a:r>
            <a:r>
              <a:rPr lang="ko-KR" altLang="en-US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수행 후 결과물 </a:t>
            </a:r>
            <a:endParaRPr lang="en-US" altLang="ko-KR" sz="1400" dirty="0" smtClean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endParaRPr lang="ko-KR" altLang="en-US" sz="14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06829" y="264919"/>
            <a:ext cx="7473142" cy="5828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515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2" name="Picture 4" descr="https://mail.naver.com/read/image/?mailSN=1496&amp;attachIndex=2&amp;contentType=image/png&amp;offset=1370&amp;size=4079838&amp;mimeSN=1530840504.348610.16092.42752&amp;org=1&amp;u=yejin886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28254" y="1837749"/>
            <a:ext cx="2880000" cy="3915067"/>
          </a:xfrm>
          <a:prstGeom prst="rect">
            <a:avLst/>
          </a:prstGeom>
          <a:noFill/>
        </p:spPr>
      </p:pic>
      <p:pic>
        <p:nvPicPr>
          <p:cNvPr id="43014" name="Picture 6" descr="https://mail.naver.com/read/image/?mailSN=1496&amp;attachIndex=3&amp;contentType=image/png&amp;offset=4081441&amp;size=3899612&amp;mimeSN=1530840504.348610.16092.42752&amp;org=1&amp;u=yejin886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461163" y="1816968"/>
            <a:ext cx="2880000" cy="3929205"/>
          </a:xfrm>
          <a:prstGeom prst="rect">
            <a:avLst/>
          </a:prstGeom>
          <a:noFill/>
        </p:spPr>
      </p:pic>
      <p:pic>
        <p:nvPicPr>
          <p:cNvPr id="43016" name="Picture 8" descr="https://mail.naver.com/read/image/?mailSN=1496&amp;attachIndex=4&amp;contentType=image/png&amp;offset=7981286&amp;size=3956106&amp;mimeSN=1530840504.348610.16092.42752&amp;org=1&amp;u=yejin886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097982" y="1879312"/>
            <a:ext cx="2880000" cy="3817559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1548245" y="1413164"/>
            <a:ext cx="1821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함초롬바탕" panose="02030604000101010101" pitchFamily="18" charset="-127"/>
                <a:ea typeface="함초롬바탕" panose="02030604000101010101" pitchFamily="18" charset="-127"/>
              </a:rPr>
              <a:t>1-uniform.png</a:t>
            </a:r>
            <a:endParaRPr lang="ko-KR" altLang="en-US" dirty="0">
              <a:latin typeface="함초롬바탕" panose="02030604000101010101" pitchFamily="18" charset="-127"/>
              <a:ea typeface="함초롬바탕" panose="02030604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091545" y="1413164"/>
            <a:ext cx="1821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함초롬바탕" panose="02030604000101010101" pitchFamily="18" charset="-127"/>
                <a:ea typeface="함초롬바탕" panose="02030604000101010101" pitchFamily="18" charset="-127"/>
              </a:rPr>
              <a:t>2-uniform.png</a:t>
            </a:r>
            <a:endParaRPr lang="ko-KR" altLang="en-US" dirty="0">
              <a:latin typeface="함초롬바탕" panose="02030604000101010101" pitchFamily="18" charset="-127"/>
              <a:ea typeface="함초롬바탕" panose="0203060400010101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769927" y="1413164"/>
            <a:ext cx="18213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함초롬바탕" panose="02030604000101010101" pitchFamily="18" charset="-127"/>
                <a:ea typeface="함초롬바탕" panose="02030604000101010101" pitchFamily="18" charset="-127"/>
              </a:rPr>
              <a:t>3-uniform.png</a:t>
            </a:r>
            <a:endParaRPr lang="ko-KR" altLang="en-US" dirty="0">
              <a:latin typeface="함초롬바탕" panose="02030604000101010101" pitchFamily="18" charset="-127"/>
              <a:ea typeface="함초롬바탕" panose="0203060400010101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98763" y="405246"/>
            <a:ext cx="380302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 smtClean="0">
                <a:latin typeface="함초롬바탕" panose="02030604000101010101" pitchFamily="18" charset="-127"/>
                <a:ea typeface="함초롬바탕" panose="02030604000101010101" pitchFamily="18" charset="-127"/>
              </a:rPr>
              <a:t>Scan &amp; upload</a:t>
            </a:r>
            <a:endParaRPr lang="ko-KR" altLang="en-US" sz="4000" b="1" dirty="0">
              <a:latin typeface="함초롬바탕" panose="02030604000101010101" pitchFamily="18" charset="-127"/>
              <a:ea typeface="함초롬바탕" panose="0203060400010101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50718" y="6089072"/>
            <a:ext cx="106341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latin typeface="함초롬바탕" panose="02030604000101010101" pitchFamily="18" charset="-127"/>
                <a:ea typeface="함초롬바탕" panose="02030604000101010101" pitchFamily="18" charset="-127"/>
              </a:rPr>
              <a:t>Template</a:t>
            </a:r>
            <a:r>
              <a:rPr lang="ko-KR" altLang="en-US" sz="1600" dirty="0" smtClean="0">
                <a:latin typeface="함초롬바탕" panose="02030604000101010101" pitchFamily="18" charset="-127"/>
                <a:ea typeface="함초롬바탕" panose="02030604000101010101" pitchFamily="18" charset="-127"/>
              </a:rPr>
              <a:t>에 </a:t>
            </a:r>
            <a:r>
              <a:rPr lang="en-US" altLang="ko-KR" sz="1600" dirty="0" smtClean="0">
                <a:latin typeface="함초롬바탕" panose="02030604000101010101" pitchFamily="18" charset="-127"/>
                <a:ea typeface="함초롬바탕" panose="02030604000101010101" pitchFamily="18" charset="-127"/>
              </a:rPr>
              <a:t>399</a:t>
            </a:r>
            <a:r>
              <a:rPr lang="ko-KR" altLang="en-US" sz="1600" dirty="0" smtClean="0">
                <a:latin typeface="함초롬바탕" panose="02030604000101010101" pitchFamily="18" charset="-127"/>
                <a:ea typeface="함초롬바탕" panose="02030604000101010101" pitchFamily="18" charset="-127"/>
              </a:rPr>
              <a:t>자를 쓴 뒤 정해진 이름의 </a:t>
            </a:r>
            <a:r>
              <a:rPr lang="en-US" altLang="ko-KR" sz="1600" dirty="0" err="1" smtClean="0">
                <a:latin typeface="함초롬바탕" panose="02030604000101010101" pitchFamily="18" charset="-127"/>
                <a:ea typeface="함초롬바탕" panose="02030604000101010101" pitchFamily="18" charset="-127"/>
              </a:rPr>
              <a:t>png</a:t>
            </a:r>
            <a:r>
              <a:rPr lang="ko-KR" altLang="en-US" sz="1600" dirty="0" smtClean="0">
                <a:latin typeface="함초롬바탕" panose="02030604000101010101" pitchFamily="18" charset="-127"/>
                <a:ea typeface="함초롬바탕" panose="02030604000101010101" pitchFamily="18" charset="-127"/>
              </a:rPr>
              <a:t>파일을 사이트에 업로드</a:t>
            </a:r>
            <a:r>
              <a:rPr lang="en-US" altLang="ko-KR" sz="1600" dirty="0" smtClean="0"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ko-KR" altLang="en-US" sz="1600" dirty="0" smtClean="0">
                <a:latin typeface="함초롬바탕" panose="02030604000101010101" pitchFamily="18" charset="-127"/>
                <a:ea typeface="함초롬바탕" panose="02030604000101010101" pitchFamily="18" charset="-127"/>
              </a:rPr>
              <a:t>하면 </a:t>
            </a:r>
            <a:r>
              <a:rPr lang="en-US" altLang="ko-KR" sz="1600" dirty="0" err="1" smtClean="0">
                <a:latin typeface="함초롬바탕" panose="02030604000101010101" pitchFamily="18" charset="-127"/>
                <a:ea typeface="함초롬바탕" panose="02030604000101010101" pitchFamily="18" charset="-127"/>
              </a:rPr>
              <a:t>scanned_image</a:t>
            </a:r>
            <a:r>
              <a:rPr lang="ko-KR" altLang="en-US" sz="1600" dirty="0" smtClean="0">
                <a:latin typeface="함초롬바탕" panose="02030604000101010101" pitchFamily="18" charset="-127"/>
                <a:ea typeface="함초롬바탕" panose="02030604000101010101" pitchFamily="18" charset="-127"/>
              </a:rPr>
              <a:t>파일에 들어가게 된다</a:t>
            </a:r>
            <a:r>
              <a:rPr lang="en-US" altLang="ko-KR" sz="1600" dirty="0" smtClean="0"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  <a:endParaRPr lang="ko-KR" altLang="en-US" sz="1600" dirty="0">
              <a:latin typeface="함초롬바탕" panose="02030604000101010101" pitchFamily="18" charset="-127"/>
              <a:ea typeface="함초롬바탕" panose="02030604000101010101" pitchFamily="18" charset="-127"/>
            </a:endParaRPr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423930" y="517383"/>
            <a:ext cx="93345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041793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9079832" y="433136"/>
            <a:ext cx="2598821" cy="5454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함초롬바탕" panose="02030604000101010101" pitchFamily="18" charset="-127"/>
                <a:ea typeface="함초롬바탕" panose="02030604000101010101" pitchFamily="18" charset="-127"/>
              </a:rPr>
              <a:t>CPU </a:t>
            </a:r>
            <a:r>
              <a:rPr lang="ko-KR" altLang="en-US" dirty="0" smtClean="0">
                <a:latin typeface="함초롬바탕" panose="02030604000101010101" pitchFamily="18" charset="-127"/>
                <a:ea typeface="함초롬바탕" panose="02030604000101010101" pitchFamily="18" charset="-127"/>
              </a:rPr>
              <a:t>결과물</a:t>
            </a:r>
            <a:endParaRPr lang="ko-KR" altLang="en-US" dirty="0">
              <a:latin typeface="함초롬바탕" panose="02030604000101010101" pitchFamily="18" charset="-127"/>
              <a:ea typeface="함초롬바탕" panose="0203060400010101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38039" y="174271"/>
            <a:ext cx="6260783" cy="5977145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2476760" y="6296161"/>
            <a:ext cx="597710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※ </a:t>
            </a:r>
            <a:r>
              <a:rPr lang="ko-KR" altLang="en-US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동언 </a:t>
            </a:r>
            <a:r>
              <a:rPr lang="en-US" altLang="ko-KR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train.py phase1 </a:t>
            </a:r>
            <a:r>
              <a:rPr lang="ko-KR" altLang="en-US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수행 후 결과물 </a:t>
            </a:r>
            <a:endParaRPr lang="en-US" altLang="ko-KR" sz="1400" dirty="0" smtClean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endParaRPr lang="ko-KR" altLang="en-US" sz="14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365457" y="1123313"/>
            <a:ext cx="1428750" cy="551497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794207" y="1080450"/>
            <a:ext cx="1095375" cy="560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5133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042740" y="5989320"/>
            <a:ext cx="5977106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※ </a:t>
            </a:r>
            <a:r>
              <a:rPr lang="ko-KR" altLang="en-US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예진 </a:t>
            </a:r>
            <a:r>
              <a:rPr lang="en-US" altLang="ko-KR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train.py phase1, phase2 </a:t>
            </a:r>
            <a:r>
              <a:rPr lang="ko-KR" altLang="en-US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모두 수행 후 결과물</a:t>
            </a:r>
            <a:endParaRPr lang="en-US" altLang="ko-KR" sz="1400" dirty="0" smtClean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endParaRPr lang="en-US" altLang="ko-KR" sz="1400" dirty="0" smtClean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r>
              <a:rPr lang="ko-KR" altLang="en-US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대부분 알아 볼 수는 있을 정도로 결과가 나타난다</a:t>
            </a:r>
            <a:r>
              <a:rPr lang="en-US" altLang="ko-KR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</a:t>
            </a:r>
          </a:p>
          <a:p>
            <a:r>
              <a:rPr lang="ko-KR" altLang="en-US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endParaRPr lang="en-US" altLang="ko-KR" sz="1400" dirty="0" smtClean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endParaRPr lang="ko-KR" altLang="en-US" sz="14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504825" y="375805"/>
            <a:ext cx="6145357" cy="5328804"/>
            <a:chOff x="504825" y="375805"/>
            <a:chExt cx="7977016" cy="5328804"/>
          </a:xfrm>
        </p:grpSpPr>
        <p:pic>
          <p:nvPicPr>
            <p:cNvPr id="41987" name="Picture 3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504825" y="429925"/>
              <a:ext cx="620258" cy="507725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1988" name="Picture 4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870364" y="415205"/>
              <a:ext cx="630760" cy="51958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1989" name="Picture 5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361028" y="375805"/>
              <a:ext cx="631819" cy="52145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1990" name="Picture 6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4723102" y="393556"/>
              <a:ext cx="654787" cy="531105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1991" name="Picture 7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6228053" y="453304"/>
              <a:ext cx="612519" cy="517857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1992" name="Picture 8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7855527" y="459798"/>
              <a:ext cx="626314" cy="51201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0" name="직사각형 9"/>
          <p:cNvSpPr/>
          <p:nvPr/>
        </p:nvSpPr>
        <p:spPr>
          <a:xfrm>
            <a:off x="9079832" y="433136"/>
            <a:ext cx="2598821" cy="5454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함초롬바탕" panose="02030604000101010101" pitchFamily="18" charset="-127"/>
                <a:ea typeface="함초롬바탕" panose="02030604000101010101" pitchFamily="18" charset="-127"/>
              </a:rPr>
              <a:t>CPU </a:t>
            </a:r>
            <a:r>
              <a:rPr lang="ko-KR" altLang="en-US" dirty="0" smtClean="0">
                <a:latin typeface="함초롬바탕" panose="02030604000101010101" pitchFamily="18" charset="-127"/>
                <a:ea typeface="함초롬바탕" panose="02030604000101010101" pitchFamily="18" charset="-127"/>
              </a:rPr>
              <a:t>결과물</a:t>
            </a:r>
            <a:endParaRPr lang="ko-KR" altLang="en-US" dirty="0">
              <a:latin typeface="함초롬바탕" panose="02030604000101010101" pitchFamily="18" charset="-127"/>
              <a:ea typeface="함초롬바탕" panose="0203060400010101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150407" y="1175948"/>
            <a:ext cx="1295400" cy="561022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590489" y="1175038"/>
            <a:ext cx="1400175" cy="56007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990664" y="1175038"/>
            <a:ext cx="1171575" cy="3171825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8960860" y="4065441"/>
            <a:ext cx="1194356" cy="27198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99478" y="1169759"/>
            <a:ext cx="3121334" cy="400075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657081" y="1110098"/>
            <a:ext cx="3832021" cy="406041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625371" y="1169759"/>
            <a:ext cx="4283829" cy="4000755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9079832" y="433136"/>
            <a:ext cx="2598821" cy="5454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함초롬바탕" panose="02030604000101010101" pitchFamily="18" charset="-127"/>
                <a:ea typeface="함초롬바탕" panose="02030604000101010101" pitchFamily="18" charset="-127"/>
              </a:rPr>
              <a:t>CPU </a:t>
            </a:r>
            <a:r>
              <a:rPr lang="ko-KR" altLang="en-US" dirty="0" smtClean="0">
                <a:latin typeface="함초롬바탕" panose="02030604000101010101" pitchFamily="18" charset="-127"/>
                <a:ea typeface="함초롬바탕" panose="02030604000101010101" pitchFamily="18" charset="-127"/>
              </a:rPr>
              <a:t>결과물</a:t>
            </a:r>
            <a:endParaRPr lang="ko-KR" altLang="en-US" dirty="0">
              <a:latin typeface="함초롬바탕" panose="02030604000101010101" pitchFamily="18" charset="-127"/>
              <a:ea typeface="함초롬바탕" panose="02030604000101010101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584538" y="5714270"/>
            <a:ext cx="5977106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※ </a:t>
            </a:r>
            <a:r>
              <a:rPr lang="ko-KR" altLang="en-US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동언 </a:t>
            </a:r>
            <a:r>
              <a:rPr lang="en-US" altLang="ko-KR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train</a:t>
            </a:r>
            <a:r>
              <a:rPr lang="ko-KR" altLang="en-US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이 끝난 후 </a:t>
            </a:r>
            <a:r>
              <a:rPr lang="en-US" altLang="ko-KR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infer.py</a:t>
            </a:r>
            <a:r>
              <a:rPr lang="ko-KR" altLang="en-US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까지 모두 끝난 결과물</a:t>
            </a:r>
            <a:endParaRPr lang="en-US" altLang="ko-KR" sz="1400" dirty="0" smtClean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r>
              <a:rPr lang="ko-KR" altLang="en-US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간단한 글자는 알아볼 수 있을 정도로 잘 나오지만</a:t>
            </a:r>
            <a:endParaRPr lang="en-US" altLang="ko-KR" sz="1400" dirty="0" smtClean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r>
              <a:rPr lang="ko-KR" altLang="en-US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복잡한 글자는 알아보기는 힘들다</a:t>
            </a:r>
            <a:r>
              <a:rPr lang="en-US" altLang="ko-KR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</a:t>
            </a:r>
          </a:p>
          <a:p>
            <a:endParaRPr lang="en-US" altLang="ko-KR" sz="1400" dirty="0" smtClean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endParaRPr lang="ko-KR" altLang="en-US" sz="14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95633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09973" y="1147156"/>
            <a:ext cx="3647132" cy="4524882"/>
            <a:chOff x="209973" y="1067686"/>
            <a:chExt cx="5068610" cy="4604352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9973" y="1067686"/>
              <a:ext cx="5068610" cy="4604352"/>
            </a:xfrm>
            <a:prstGeom prst="rect">
              <a:avLst/>
            </a:prstGeom>
          </p:spPr>
        </p:pic>
        <p:sp>
          <p:nvSpPr>
            <p:cNvPr id="7" name="직사각형 6"/>
            <p:cNvSpPr/>
            <p:nvPr/>
          </p:nvSpPr>
          <p:spPr>
            <a:xfrm>
              <a:off x="1263536" y="3624349"/>
              <a:ext cx="1795548" cy="46551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2648552" y="4648193"/>
              <a:ext cx="886691" cy="46551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</a:endParaRPr>
            </a:p>
          </p:txBody>
        </p:sp>
      </p:grpSp>
      <p:sp>
        <p:nvSpPr>
          <p:cNvPr id="9" name="직사각형 8"/>
          <p:cNvSpPr/>
          <p:nvPr/>
        </p:nvSpPr>
        <p:spPr>
          <a:xfrm>
            <a:off x="9079832" y="433136"/>
            <a:ext cx="2598821" cy="5454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함초롬바탕" panose="02030604000101010101" pitchFamily="18" charset="-127"/>
                <a:ea typeface="함초롬바탕" panose="02030604000101010101" pitchFamily="18" charset="-127"/>
              </a:rPr>
              <a:t>CPU-</a:t>
            </a:r>
            <a:r>
              <a:rPr lang="ko-KR" altLang="en-US" dirty="0" smtClean="0">
                <a:latin typeface="함초롬바탕" panose="02030604000101010101" pitchFamily="18" charset="-127"/>
                <a:ea typeface="함초롬바탕" panose="02030604000101010101" pitchFamily="18" charset="-127"/>
              </a:rPr>
              <a:t>주의해야할 점</a:t>
            </a:r>
            <a:endParaRPr lang="ko-KR" altLang="en-US" dirty="0">
              <a:latin typeface="함초롬바탕" panose="02030604000101010101" pitchFamily="18" charset="-127"/>
              <a:ea typeface="함초롬바탕" panose="02030604000101010101" pitchFamily="18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537912" y="256624"/>
            <a:ext cx="2914608" cy="262767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940967" y="1067686"/>
            <a:ext cx="1438275" cy="561022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379242" y="1067686"/>
            <a:ext cx="1181100" cy="552450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537912" y="3206170"/>
            <a:ext cx="2914608" cy="2465868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2260058" y="5688449"/>
            <a:ext cx="5977106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※ </a:t>
            </a:r>
            <a:r>
              <a:rPr lang="ko-KR" altLang="en-US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동언 </a:t>
            </a:r>
            <a:r>
              <a:rPr lang="en-US" altLang="ko-KR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train.py phase1, phase2 </a:t>
            </a:r>
            <a:r>
              <a:rPr lang="ko-KR" altLang="en-US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수행 후 결과물</a:t>
            </a:r>
            <a:endParaRPr lang="en-US" altLang="ko-KR" sz="1400" dirty="0" smtClean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r>
              <a:rPr lang="en-US" altLang="ko-KR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399</a:t>
            </a:r>
            <a:r>
              <a:rPr lang="ko-KR" altLang="en-US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글자를 작성할 때 템플릿 칸에 맞춰서 작성</a:t>
            </a:r>
            <a:r>
              <a:rPr lang="en-US" altLang="ko-KR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</a:t>
            </a:r>
          </a:p>
          <a:p>
            <a:r>
              <a:rPr lang="ko-KR" altLang="en-US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스캔할 때도 정확히 템플릿 부분만 잘라내야 한다</a:t>
            </a:r>
            <a:r>
              <a:rPr lang="en-US" altLang="ko-KR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</a:t>
            </a:r>
          </a:p>
          <a:p>
            <a:r>
              <a:rPr lang="ko-KR" altLang="en-US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이미지는 스캔한 그대로가 아니라 흑백사진으로 바꿔서 업로드해야한다</a:t>
            </a:r>
            <a:r>
              <a:rPr lang="en-US" altLang="ko-KR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</a:t>
            </a:r>
          </a:p>
          <a:p>
            <a:r>
              <a:rPr lang="en-US" altLang="ko-KR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-&gt; </a:t>
            </a:r>
            <a:r>
              <a:rPr lang="ko-KR" altLang="en-US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많은 시간을 투자하더라도 결과가 제대로 안 나올 수 있다</a:t>
            </a:r>
            <a:r>
              <a:rPr lang="en-US" altLang="ko-KR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</a:t>
            </a:r>
            <a:endParaRPr lang="ko-KR" altLang="en-US" sz="14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0079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9079832" y="433136"/>
            <a:ext cx="2598821" cy="5454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함초롬바탕" panose="02030604000101010101" pitchFamily="18" charset="-127"/>
                <a:ea typeface="함초롬바탕" panose="02030604000101010101" pitchFamily="18" charset="-127"/>
              </a:rPr>
              <a:t> GPU </a:t>
            </a:r>
            <a:r>
              <a:rPr lang="ko-KR" altLang="en-US" dirty="0" smtClean="0">
                <a:latin typeface="함초롬바탕" panose="02030604000101010101" pitchFamily="18" charset="-127"/>
                <a:ea typeface="함초롬바탕" panose="02030604000101010101" pitchFamily="18" charset="-127"/>
              </a:rPr>
              <a:t>결과물</a:t>
            </a:r>
            <a:endParaRPr lang="ko-KR" altLang="en-US" dirty="0">
              <a:latin typeface="함초롬바탕" panose="02030604000101010101" pitchFamily="18" charset="-127"/>
              <a:ea typeface="함초롬바탕" panose="0203060400010101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74707" y="229830"/>
            <a:ext cx="3133511" cy="202292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4713" y="2402376"/>
            <a:ext cx="4309710" cy="319298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041556" y="1173739"/>
            <a:ext cx="1447800" cy="559117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442984" y="1173739"/>
            <a:ext cx="1085850" cy="5534025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2269568" y="5595363"/>
            <a:ext cx="5977106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※ </a:t>
            </a:r>
            <a:r>
              <a:rPr lang="ko-KR" altLang="en-US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상은 </a:t>
            </a:r>
            <a:r>
              <a:rPr lang="en-US" altLang="ko-KR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train.py phase1 </a:t>
            </a:r>
            <a:r>
              <a:rPr lang="ko-KR" altLang="en-US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수행 후 결과물</a:t>
            </a:r>
            <a:endParaRPr lang="en-US" altLang="ko-KR" sz="1400" dirty="0" smtClean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r>
              <a:rPr lang="en-US" altLang="ko-KR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GPU</a:t>
            </a:r>
            <a:r>
              <a:rPr lang="ko-KR" altLang="en-US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로 돌릴 경우 </a:t>
            </a:r>
            <a:r>
              <a:rPr lang="en-US" altLang="ko-KR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epoch</a:t>
            </a:r>
            <a:r>
              <a:rPr lang="ko-KR" altLang="en-US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을 많이 하더라도 글씨체를 알아 볼 수 없다</a:t>
            </a:r>
            <a:r>
              <a:rPr lang="en-US" altLang="ko-KR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</a:t>
            </a:r>
          </a:p>
          <a:p>
            <a:r>
              <a:rPr lang="en-US" altLang="ko-KR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batch</a:t>
            </a:r>
            <a:r>
              <a:rPr lang="ko-KR" altLang="en-US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가 </a:t>
            </a:r>
            <a:r>
              <a:rPr lang="en-US" altLang="ko-KR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4</a:t>
            </a:r>
            <a:r>
              <a:rPr lang="ko-KR" altLang="en-US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인 경우 완전히 다른 글자라 하더라도 </a:t>
            </a:r>
            <a:r>
              <a:rPr lang="en-US" altLang="ko-KR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4</a:t>
            </a:r>
            <a:r>
              <a:rPr lang="ko-KR" altLang="en-US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개의 글자가 비슷한 형태로 나온다</a:t>
            </a:r>
            <a:r>
              <a:rPr lang="en-US" altLang="ko-KR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</a:t>
            </a:r>
            <a:r>
              <a:rPr lang="ko-KR" altLang="en-US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</a:t>
            </a:r>
            <a:endParaRPr lang="en-US" altLang="ko-KR" sz="1400" dirty="0" smtClean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endParaRPr lang="ko-KR" altLang="en-US" sz="14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368262" y="291464"/>
            <a:ext cx="2972580" cy="238953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084460" y="2813998"/>
            <a:ext cx="3540183" cy="2527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83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9079832" y="433136"/>
            <a:ext cx="2598821" cy="5454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함초롬바탕" panose="02030604000101010101" pitchFamily="18" charset="-127"/>
                <a:ea typeface="함초롬바탕" panose="02030604000101010101" pitchFamily="18" charset="-127"/>
              </a:rPr>
              <a:t> GPU </a:t>
            </a:r>
            <a:r>
              <a:rPr lang="ko-KR" altLang="en-US" dirty="0" smtClean="0">
                <a:latin typeface="함초롬바탕" panose="02030604000101010101" pitchFamily="18" charset="-127"/>
                <a:ea typeface="함초롬바탕" panose="02030604000101010101" pitchFamily="18" charset="-127"/>
              </a:rPr>
              <a:t>문제점</a:t>
            </a:r>
            <a:endParaRPr lang="ko-KR" altLang="en-US" dirty="0">
              <a:latin typeface="함초롬바탕" panose="02030604000101010101" pitchFamily="18" charset="-127"/>
              <a:ea typeface="함초롬바탕" panose="0203060400010101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905404" y="1345566"/>
            <a:ext cx="3773249" cy="280970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71462" y="4416772"/>
            <a:ext cx="7342996" cy="208377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71462" y="1345565"/>
            <a:ext cx="7342996" cy="2809703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7905405" y="3850886"/>
            <a:ext cx="1174428" cy="37198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함초롬바탕" panose="02030604000101010101" pitchFamily="18" charset="-127"/>
              <a:ea typeface="함초롬바탕" panose="0203060400010101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905404" y="4812330"/>
            <a:ext cx="38238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batch =8 </a:t>
            </a:r>
            <a:r>
              <a:rPr lang="ko-KR" altLang="en-US" sz="1200" dirty="0" smtClean="0"/>
              <a:t>로 </a:t>
            </a:r>
            <a:r>
              <a:rPr lang="en-US" altLang="ko-KR" sz="1200" dirty="0" smtClean="0"/>
              <a:t>train.py</a:t>
            </a:r>
            <a:r>
              <a:rPr lang="ko-KR" altLang="en-US" sz="1200" dirty="0" smtClean="0"/>
              <a:t>를 돌렸지만 </a:t>
            </a:r>
            <a:r>
              <a:rPr lang="en-US" altLang="ko-KR" sz="1200" dirty="0" err="1" smtClean="0"/>
              <a:t>ResourceExhaustedError</a:t>
            </a:r>
            <a:r>
              <a:rPr lang="ko-KR" altLang="en-US" sz="1200" dirty="0" smtClean="0"/>
              <a:t>가 발생한다</a:t>
            </a:r>
            <a:r>
              <a:rPr lang="en-US" altLang="ko-KR" sz="1200" dirty="0" smtClean="0"/>
              <a:t>.</a:t>
            </a:r>
          </a:p>
          <a:p>
            <a:r>
              <a:rPr lang="ko-KR" altLang="en-US" sz="1200" dirty="0" smtClean="0"/>
              <a:t>심지어 </a:t>
            </a:r>
            <a:r>
              <a:rPr lang="en-US" altLang="ko-KR" sz="1200" dirty="0" smtClean="0"/>
              <a:t>batch =1</a:t>
            </a:r>
            <a:r>
              <a:rPr lang="ko-KR" altLang="en-US" sz="1200" dirty="0" smtClean="0"/>
              <a:t>로 할 때도 같은 </a:t>
            </a:r>
            <a:r>
              <a:rPr lang="en-US" altLang="ko-KR" sz="1200" dirty="0" smtClean="0"/>
              <a:t>error</a:t>
            </a:r>
            <a:r>
              <a:rPr lang="ko-KR" altLang="en-US" sz="1200" dirty="0" smtClean="0"/>
              <a:t>가 발생한다</a:t>
            </a:r>
            <a:r>
              <a:rPr lang="en-US" altLang="ko-KR" sz="1200" dirty="0" smtClean="0"/>
              <a:t>.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810616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285730" y="1180407"/>
            <a:ext cx="2482221" cy="2527068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114482" y="1180408"/>
            <a:ext cx="2927293" cy="2527068"/>
          </a:xfrm>
          <a:prstGeom prst="rect">
            <a:avLst/>
          </a:prstGeom>
          <a:ln>
            <a:solidFill>
              <a:srgbClr val="FF0000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71401" y="433136"/>
            <a:ext cx="2986694" cy="424260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직사각형 4"/>
          <p:cNvSpPr/>
          <p:nvPr/>
        </p:nvSpPr>
        <p:spPr>
          <a:xfrm>
            <a:off x="9079832" y="433136"/>
            <a:ext cx="2598821" cy="5454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함초롬바탕" panose="02030604000101010101" pitchFamily="18" charset="-127"/>
                <a:ea typeface="함초롬바탕" panose="02030604000101010101" pitchFamily="18" charset="-127"/>
              </a:rPr>
              <a:t> GPU </a:t>
            </a:r>
            <a:r>
              <a:rPr lang="ko-KR" altLang="en-US" dirty="0" smtClean="0">
                <a:latin typeface="함초롬바탕" panose="02030604000101010101" pitchFamily="18" charset="-127"/>
                <a:ea typeface="함초롬바탕" panose="02030604000101010101" pitchFamily="18" charset="-127"/>
              </a:rPr>
              <a:t>의문점</a:t>
            </a:r>
            <a:endParaRPr lang="ko-KR" altLang="en-US" dirty="0">
              <a:latin typeface="함초롬바탕" panose="02030604000101010101" pitchFamily="18" charset="-127"/>
              <a:ea typeface="함초롬바탕" panose="02030604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38126" y="4828955"/>
            <a:ext cx="205324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&lt;python </a:t>
            </a:r>
            <a:r>
              <a:rPr lang="ko-KR" altLang="en-US" sz="1200" dirty="0" smtClean="0"/>
              <a:t>소스가 있는 </a:t>
            </a:r>
            <a:r>
              <a:rPr lang="en-US" altLang="ko-KR" sz="1200" dirty="0" err="1" smtClean="0"/>
              <a:t>git</a:t>
            </a:r>
            <a:r>
              <a:rPr lang="en-US" altLang="ko-KR" sz="1200" dirty="0" smtClean="0"/>
              <a:t>&gt;</a:t>
            </a:r>
            <a:endParaRPr lang="ko-KR" altLang="en-US" sz="1200" dirty="0"/>
          </a:p>
        </p:txBody>
      </p:sp>
      <p:sp>
        <p:nvSpPr>
          <p:cNvPr id="7" name="TextBox 6"/>
          <p:cNvSpPr txBox="1"/>
          <p:nvPr/>
        </p:nvSpPr>
        <p:spPr>
          <a:xfrm>
            <a:off x="4822941" y="4061761"/>
            <a:ext cx="521883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&lt;python </a:t>
            </a:r>
            <a:r>
              <a:rPr lang="ko-KR" altLang="en-US" sz="1200" dirty="0" smtClean="0"/>
              <a:t>코드에 </a:t>
            </a:r>
            <a:r>
              <a:rPr lang="en-US" altLang="ko-KR" sz="1200" dirty="0" err="1" smtClean="0"/>
              <a:t>nodejs</a:t>
            </a:r>
            <a:r>
              <a:rPr lang="ko-KR" altLang="en-US" sz="1200" dirty="0" smtClean="0"/>
              <a:t>를 이용해 </a:t>
            </a:r>
            <a:r>
              <a:rPr lang="en-US" altLang="ko-KR" sz="1200" dirty="0" smtClean="0"/>
              <a:t>web</a:t>
            </a:r>
            <a:r>
              <a:rPr lang="ko-KR" altLang="en-US" sz="1200" dirty="0" smtClean="0"/>
              <a:t>에서 동작하도록 만든 </a:t>
            </a:r>
            <a:r>
              <a:rPr lang="en-US" altLang="ko-KR" sz="1200" dirty="0" err="1" smtClean="0"/>
              <a:t>git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&gt;</a:t>
            </a:r>
            <a:endParaRPr lang="ko-KR" altLang="en-US" sz="1200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640530" y="4366421"/>
            <a:ext cx="3286732" cy="227827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9079832" y="4366421"/>
            <a:ext cx="2793870" cy="2420475"/>
          </a:xfrm>
          <a:prstGeom prst="rect">
            <a:avLst/>
          </a:prstGeom>
        </p:spPr>
      </p:pic>
      <p:sp>
        <p:nvSpPr>
          <p:cNvPr id="10" name="위로 굽은 화살표 9"/>
          <p:cNvSpPr/>
          <p:nvPr/>
        </p:nvSpPr>
        <p:spPr>
          <a:xfrm rot="5400000">
            <a:off x="4877173" y="4696840"/>
            <a:ext cx="477406" cy="340823"/>
          </a:xfrm>
          <a:prstGeom prst="bentUpArrow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3107576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9079832" y="433136"/>
            <a:ext cx="2598821" cy="5454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함초롬바탕" panose="02030604000101010101" pitchFamily="18" charset="-127"/>
                <a:ea typeface="함초롬바탕" panose="02030604000101010101" pitchFamily="18" charset="-127"/>
              </a:rPr>
              <a:t> GPU </a:t>
            </a:r>
            <a:r>
              <a:rPr lang="ko-KR" altLang="en-US" dirty="0" smtClean="0">
                <a:latin typeface="함초롬바탕" panose="02030604000101010101" pitchFamily="18" charset="-127"/>
                <a:ea typeface="함초롬바탕" panose="02030604000101010101" pitchFamily="18" charset="-127"/>
              </a:rPr>
              <a:t>의문점</a:t>
            </a:r>
            <a:endParaRPr lang="ko-KR" altLang="en-US" dirty="0">
              <a:latin typeface="함초롬바탕" panose="02030604000101010101" pitchFamily="18" charset="-127"/>
              <a:ea typeface="함초롬바탕" panose="02030604000101010101" pitchFamily="18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47724" y="1151095"/>
            <a:ext cx="1963709" cy="2087822"/>
          </a:xfrm>
          <a:prstGeom prst="rect">
            <a:avLst/>
          </a:prstGeom>
          <a:ln>
            <a:solidFill>
              <a:srgbClr val="92D050"/>
            </a:solidFill>
          </a:ln>
        </p:spPr>
      </p:pic>
      <p:sp>
        <p:nvSpPr>
          <p:cNvPr id="13" name="TextBox 12"/>
          <p:cNvSpPr txBox="1"/>
          <p:nvPr/>
        </p:nvSpPr>
        <p:spPr>
          <a:xfrm>
            <a:off x="147724" y="3446400"/>
            <a:ext cx="26300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&lt;node app.js </a:t>
            </a:r>
            <a:r>
              <a:rPr lang="ko-KR" altLang="en-US" sz="1200" dirty="0" smtClean="0"/>
              <a:t>실행 후 </a:t>
            </a:r>
            <a:r>
              <a:rPr lang="en-US" altLang="ko-KR" sz="1200" dirty="0" smtClean="0"/>
              <a:t>local:3000&gt;</a:t>
            </a:r>
            <a:endParaRPr lang="ko-KR" altLang="en-US" sz="1200" dirty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968805" y="1140035"/>
            <a:ext cx="2559159" cy="2444865"/>
          </a:xfrm>
          <a:prstGeom prst="rect">
            <a:avLst/>
          </a:prstGeom>
        </p:spPr>
      </p:pic>
      <p:sp>
        <p:nvSpPr>
          <p:cNvPr id="15" name="오른쪽 화살표 14"/>
          <p:cNvSpPr/>
          <p:nvPr/>
        </p:nvSpPr>
        <p:spPr>
          <a:xfrm>
            <a:off x="2406780" y="2100208"/>
            <a:ext cx="466775" cy="189595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2717536" y="3659118"/>
            <a:ext cx="62186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프로그램을 실행한 날짜를 이름으로 폴더가 생성되고 </a:t>
            </a:r>
            <a:endParaRPr lang="en-US" altLang="ko-KR" sz="1200" dirty="0" smtClean="0"/>
          </a:p>
          <a:p>
            <a:r>
              <a:rPr lang="ko-KR" altLang="en-US" sz="1200" dirty="0" smtClean="0"/>
              <a:t>이 폴더 안에는 기존에 </a:t>
            </a:r>
            <a:r>
              <a:rPr lang="en-US" altLang="ko-KR" sz="1200" dirty="0" smtClean="0"/>
              <a:t>python </a:t>
            </a:r>
            <a:r>
              <a:rPr lang="ko-KR" altLang="en-US" sz="1200" dirty="0" smtClean="0"/>
              <a:t>코드를 동작 시킬 때 </a:t>
            </a:r>
            <a:endParaRPr lang="en-US" altLang="ko-KR" sz="1200" dirty="0" smtClean="0"/>
          </a:p>
          <a:p>
            <a:r>
              <a:rPr lang="ko-KR" altLang="en-US" sz="1200" dirty="0" smtClean="0"/>
              <a:t>필요한 폴더들이 자동으로 생성된다</a:t>
            </a:r>
            <a:r>
              <a:rPr lang="en-US" altLang="ko-KR" sz="1200" dirty="0" smtClean="0"/>
              <a:t>.</a:t>
            </a:r>
            <a:endParaRPr lang="ko-KR" altLang="en-US" sz="1200" dirty="0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5444" y="4333500"/>
            <a:ext cx="2483066" cy="2266199"/>
          </a:xfrm>
          <a:prstGeom prst="rect">
            <a:avLst/>
          </a:prstGeom>
          <a:ln>
            <a:solidFill>
              <a:srgbClr val="00B0F0"/>
            </a:solidFill>
          </a:ln>
        </p:spPr>
      </p:pic>
      <p:sp>
        <p:nvSpPr>
          <p:cNvPr id="18" name="TextBox 17"/>
          <p:cNvSpPr txBox="1"/>
          <p:nvPr/>
        </p:nvSpPr>
        <p:spPr>
          <a:xfrm>
            <a:off x="2717536" y="4815715"/>
            <a:ext cx="33756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&lt;index.js </a:t>
            </a:r>
            <a:r>
              <a:rPr lang="ko-KR" altLang="en-US" sz="1200" dirty="0" smtClean="0"/>
              <a:t>에는 위의 </a:t>
            </a:r>
            <a:r>
              <a:rPr lang="ko-KR" altLang="en-US" sz="1200" dirty="0" err="1" smtClean="0"/>
              <a:t>파이썬</a:t>
            </a:r>
            <a:r>
              <a:rPr lang="ko-KR" altLang="en-US" sz="1200" dirty="0" smtClean="0"/>
              <a:t> 코드를 자동으로 </a:t>
            </a:r>
            <a:endParaRPr lang="en-US" altLang="ko-KR" sz="1200" dirty="0" smtClean="0"/>
          </a:p>
          <a:p>
            <a:r>
              <a:rPr lang="ko-KR" altLang="en-US" sz="1200" dirty="0" smtClean="0"/>
              <a:t>순차적 실행을 시켜주는 내용이 들어있다</a:t>
            </a:r>
            <a:r>
              <a:rPr lang="en-US" altLang="ko-KR" sz="1200" dirty="0" smtClean="0"/>
              <a:t>.&gt;</a:t>
            </a:r>
            <a:endParaRPr lang="ko-KR" altLang="en-US" sz="1200" dirty="0"/>
          </a:p>
        </p:txBody>
      </p:sp>
      <p:sp>
        <p:nvSpPr>
          <p:cNvPr id="19" name="오른쪽 화살표 18"/>
          <p:cNvSpPr/>
          <p:nvPr/>
        </p:nvSpPr>
        <p:spPr>
          <a:xfrm>
            <a:off x="5859841" y="1957186"/>
            <a:ext cx="466775" cy="189595"/>
          </a:xfrm>
          <a:prstGeom prst="rightArrow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6758130" y="1821150"/>
            <a:ext cx="382397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FF0000"/>
                </a:solidFill>
              </a:rPr>
              <a:t>의문점 </a:t>
            </a:r>
            <a:r>
              <a:rPr lang="en-US" altLang="ko-KR" dirty="0" smtClean="0">
                <a:solidFill>
                  <a:srgbClr val="FF0000"/>
                </a:solidFill>
              </a:rPr>
              <a:t>1</a:t>
            </a:r>
          </a:p>
          <a:p>
            <a:r>
              <a:rPr lang="ko-KR" altLang="en-US" sz="1200" dirty="0" smtClean="0"/>
              <a:t>이 폴더 안에서 </a:t>
            </a:r>
            <a:r>
              <a:rPr lang="en-US" altLang="ko-KR" sz="1200" dirty="0" err="1" smtClean="0"/>
              <a:t>pytho</a:t>
            </a:r>
            <a:r>
              <a:rPr lang="ko-KR" altLang="en-US" sz="1200" dirty="0" smtClean="0"/>
              <a:t>코드를 실행시키면 </a:t>
            </a:r>
            <a:endParaRPr lang="en-US" altLang="ko-KR" sz="1200" dirty="0" smtClean="0"/>
          </a:p>
          <a:p>
            <a:r>
              <a:rPr lang="en-US" altLang="ko-KR" sz="1200" dirty="0" smtClean="0"/>
              <a:t>GPU</a:t>
            </a:r>
            <a:r>
              <a:rPr lang="ko-KR" altLang="en-US" sz="1200" dirty="0" smtClean="0"/>
              <a:t>로 돌리더라도 </a:t>
            </a:r>
            <a:r>
              <a:rPr lang="en-US" altLang="ko-KR" sz="1200" dirty="0" smtClean="0"/>
              <a:t>batch=4</a:t>
            </a:r>
            <a:r>
              <a:rPr lang="ko-KR" altLang="en-US" sz="1200" dirty="0" smtClean="0"/>
              <a:t>정도 까지는 실행이 된다</a:t>
            </a:r>
            <a:r>
              <a:rPr lang="en-US" altLang="ko-KR" sz="1200" dirty="0" smtClean="0"/>
              <a:t>.</a:t>
            </a:r>
            <a:endParaRPr lang="ko-KR" altLang="en-US" sz="1200" dirty="0"/>
          </a:p>
        </p:txBody>
      </p:sp>
      <p:sp>
        <p:nvSpPr>
          <p:cNvPr id="21" name="TextBox 20"/>
          <p:cNvSpPr txBox="1"/>
          <p:nvPr/>
        </p:nvSpPr>
        <p:spPr>
          <a:xfrm>
            <a:off x="9639873" y="3982283"/>
            <a:ext cx="25552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solidFill>
                  <a:srgbClr val="FF0000"/>
                </a:solidFill>
              </a:rPr>
              <a:t>의문점 </a:t>
            </a:r>
            <a:r>
              <a:rPr lang="en-US" altLang="ko-KR" sz="1200" dirty="0" smtClean="0">
                <a:solidFill>
                  <a:srgbClr val="FF0000"/>
                </a:solidFill>
              </a:rPr>
              <a:t>2</a:t>
            </a:r>
          </a:p>
          <a:p>
            <a:r>
              <a:rPr lang="en-US" altLang="ko-KR" sz="1200" dirty="0" err="1" smtClean="0"/>
              <a:t>pytho</a:t>
            </a:r>
            <a:r>
              <a:rPr lang="ko-KR" altLang="en-US" sz="1200" dirty="0" smtClean="0"/>
              <a:t>을 따로 실행하는 데는 </a:t>
            </a:r>
            <a:endParaRPr lang="en-US" altLang="ko-KR" sz="1200" dirty="0" smtClean="0"/>
          </a:p>
          <a:p>
            <a:r>
              <a:rPr lang="ko-KR" altLang="en-US" sz="1200" dirty="0" smtClean="0"/>
              <a:t>문제가 없지만</a:t>
            </a:r>
            <a:endParaRPr lang="en-US" altLang="ko-KR" sz="1200" dirty="0" smtClean="0"/>
          </a:p>
          <a:p>
            <a:r>
              <a:rPr lang="en-US" altLang="ko-KR" sz="1200" dirty="0" smtClean="0"/>
              <a:t>app.js</a:t>
            </a:r>
            <a:r>
              <a:rPr lang="ko-KR" altLang="en-US" sz="1200" dirty="0" smtClean="0"/>
              <a:t>를 동작시키면</a:t>
            </a:r>
            <a:endParaRPr lang="en-US" altLang="ko-KR" sz="1200" dirty="0" smtClean="0"/>
          </a:p>
          <a:p>
            <a:r>
              <a:rPr lang="en-US" altLang="ko-KR" sz="1200" dirty="0" smtClean="0"/>
              <a:t>command fail : </a:t>
            </a:r>
            <a:r>
              <a:rPr lang="en-US" altLang="ko-KR" sz="1200" dirty="0" err="1" smtClean="0"/>
              <a:t>docker</a:t>
            </a:r>
            <a:r>
              <a:rPr lang="en-US" altLang="ko-KR" sz="1200" dirty="0" smtClean="0"/>
              <a:t> exec~ error</a:t>
            </a:r>
            <a:r>
              <a:rPr lang="ko-KR" altLang="en-US" sz="1200" dirty="0" smtClean="0"/>
              <a:t>가 발생한다</a:t>
            </a:r>
            <a:r>
              <a:rPr lang="en-US" altLang="ko-KR" sz="1200" dirty="0" smtClean="0"/>
              <a:t>.</a:t>
            </a: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539285" y="3273339"/>
            <a:ext cx="2981443" cy="3334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79967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9079832" y="433136"/>
            <a:ext cx="2598821" cy="54543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latin typeface="함초롬바탕" panose="02030604000101010101" pitchFamily="18" charset="-127"/>
                <a:ea typeface="함초롬바탕" panose="02030604000101010101" pitchFamily="18" charset="-127"/>
              </a:rPr>
              <a:t>고찰</a:t>
            </a:r>
            <a:endParaRPr lang="ko-KR" altLang="en-US" dirty="0">
              <a:latin typeface="함초롬바탕" panose="02030604000101010101" pitchFamily="18" charset="-127"/>
              <a:ea typeface="함초롬바탕" panose="02030604000101010101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271847" y="1529542"/>
            <a:ext cx="9343505" cy="4729942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342900" indent="-342900">
              <a:buAutoNum type="arabicPeriod"/>
            </a:pPr>
            <a:r>
              <a:rPr lang="en-US" altLang="ko-KR" dirty="0" smtClean="0"/>
              <a:t>NVIDIA driver, CUDA, </a:t>
            </a:r>
            <a:r>
              <a:rPr lang="en-US" altLang="ko-KR" dirty="0" err="1" smtClean="0"/>
              <a:t>cudnn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tensoflow</a:t>
            </a:r>
            <a:r>
              <a:rPr lang="ko-KR" altLang="en-US" dirty="0" smtClean="0"/>
              <a:t>등을 설치할 때 </a:t>
            </a:r>
            <a:r>
              <a:rPr lang="en-US" altLang="ko-KR" dirty="0" smtClean="0"/>
              <a:t>version </a:t>
            </a:r>
            <a:r>
              <a:rPr lang="ko-KR" altLang="en-US" dirty="0" smtClean="0"/>
              <a:t>및 호환이 되는지 확인이 중요하다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설치 환경 구축에 많은 시간 투자가 필요했다</a:t>
            </a:r>
            <a:r>
              <a:rPr lang="en-US" altLang="ko-KR" dirty="0" smtClean="0"/>
              <a:t>.</a:t>
            </a:r>
          </a:p>
          <a:p>
            <a:pPr marL="342900" indent="-342900">
              <a:buAutoNum type="arabicPeriod"/>
            </a:pPr>
            <a:r>
              <a:rPr lang="en-US" altLang="ko-KR" dirty="0" smtClean="0"/>
              <a:t>epoch </a:t>
            </a:r>
            <a:r>
              <a:rPr lang="ko-KR" altLang="en-US" dirty="0" smtClean="0"/>
              <a:t>수를 많이 늘린 후 </a:t>
            </a:r>
            <a:r>
              <a:rPr lang="en-US" altLang="ko-KR" dirty="0" smtClean="0"/>
              <a:t>CPU</a:t>
            </a:r>
            <a:r>
              <a:rPr lang="ko-KR" altLang="en-US" dirty="0" smtClean="0"/>
              <a:t>로 </a:t>
            </a:r>
            <a:r>
              <a:rPr lang="en-US" altLang="ko-KR" dirty="0" smtClean="0"/>
              <a:t>train </a:t>
            </a:r>
            <a:r>
              <a:rPr lang="ko-KR" altLang="en-US" dirty="0" smtClean="0"/>
              <a:t>시킨 후 </a:t>
            </a:r>
            <a:r>
              <a:rPr lang="en-US" altLang="ko-KR" dirty="0" smtClean="0"/>
              <a:t>infer.py</a:t>
            </a:r>
            <a:r>
              <a:rPr lang="ko-KR" altLang="en-US" dirty="0" smtClean="0"/>
              <a:t>를 수행했을 때 복잡한 글자까지도 잘 나오는지 확인해야한다</a:t>
            </a:r>
            <a:r>
              <a:rPr lang="en-US" altLang="ko-KR" dirty="0" smtClean="0"/>
              <a:t>.</a:t>
            </a:r>
          </a:p>
          <a:p>
            <a:pPr marL="342900" indent="-342900">
              <a:buAutoNum type="arabicPeriod"/>
            </a:pPr>
            <a:r>
              <a:rPr lang="en-US" altLang="ko-KR" dirty="0" smtClean="0"/>
              <a:t>GPU</a:t>
            </a:r>
            <a:r>
              <a:rPr lang="ko-KR" altLang="en-US" dirty="0" smtClean="0"/>
              <a:t>를 사용할 때 엄청난 시간 단축이 된다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하지만 결과가 제대로 나오지 않기 때문에 어느 부분에서 차이가 나는건지 확인해야한다</a:t>
            </a:r>
            <a:r>
              <a:rPr lang="en-US" altLang="ko-KR" dirty="0" smtClean="0"/>
              <a:t>.</a:t>
            </a:r>
          </a:p>
          <a:p>
            <a:pPr marL="342900" indent="-342900">
              <a:buFontTx/>
              <a:buAutoNum type="arabicPeriod"/>
            </a:pPr>
            <a:r>
              <a:rPr lang="ko-KR" altLang="en-US" dirty="0" err="1"/>
              <a:t>딥러닝에</a:t>
            </a:r>
            <a:r>
              <a:rPr lang="ko-KR" altLang="en-US" dirty="0"/>
              <a:t> 대한 기본이 부족하다</a:t>
            </a:r>
            <a:r>
              <a:rPr lang="en-US" altLang="ko-KR" dirty="0"/>
              <a:t>. </a:t>
            </a:r>
            <a:r>
              <a:rPr lang="ko-KR" altLang="en-US" dirty="0"/>
              <a:t>특히 프로젝트에서 언급되는 </a:t>
            </a:r>
            <a:r>
              <a:rPr lang="en-US" altLang="ko-KR" dirty="0"/>
              <a:t>pix2pix </a:t>
            </a:r>
            <a:r>
              <a:rPr lang="ko-KR" altLang="en-US" dirty="0"/>
              <a:t>모델</a:t>
            </a:r>
            <a:r>
              <a:rPr lang="en-US" altLang="ko-KR" dirty="0"/>
              <a:t>, GAN, UNET</a:t>
            </a:r>
            <a:r>
              <a:rPr lang="ko-KR" altLang="en-US" dirty="0"/>
              <a:t>에 대한 스터디가 필요하다</a:t>
            </a:r>
            <a:r>
              <a:rPr lang="en-US" altLang="ko-KR" dirty="0" smtClean="0"/>
              <a:t>.</a:t>
            </a:r>
          </a:p>
          <a:p>
            <a:pPr marL="342900" indent="-342900">
              <a:buFontTx/>
              <a:buAutoNum type="arabicPeriod"/>
            </a:pPr>
            <a:r>
              <a:rPr lang="en-US" altLang="ko-KR" dirty="0"/>
              <a:t>train</a:t>
            </a:r>
            <a:r>
              <a:rPr lang="ko-KR" altLang="en-US" dirty="0"/>
              <a:t>이 어떻게 이루어지는지 소스코드 분석을 해야한다</a:t>
            </a:r>
            <a:r>
              <a:rPr lang="en-US" altLang="ko-KR" dirty="0"/>
              <a:t>.</a:t>
            </a:r>
            <a:r>
              <a:rPr lang="ko-KR" altLang="en-US" dirty="0"/>
              <a:t> 이 부분에 대한 이해가 정확히 없기 때문에  </a:t>
            </a:r>
            <a:r>
              <a:rPr lang="en-US" altLang="ko-KR" dirty="0"/>
              <a:t>crop.py, font2img </a:t>
            </a:r>
            <a:r>
              <a:rPr lang="ko-KR" altLang="en-US" dirty="0"/>
              <a:t>등 앞 부분에 대해서도 </a:t>
            </a:r>
            <a:r>
              <a:rPr lang="en-US" altLang="ko-KR" dirty="0"/>
              <a:t>＂</a:t>
            </a:r>
            <a:r>
              <a:rPr lang="ko-KR" altLang="en-US" dirty="0"/>
              <a:t>어떻게</a:t>
            </a:r>
            <a:r>
              <a:rPr lang="en-US" altLang="ko-KR" dirty="0"/>
              <a:t>” </a:t>
            </a:r>
            <a:r>
              <a:rPr lang="ko-KR" altLang="en-US" dirty="0"/>
              <a:t>구성이 되었는지는 파악이 가능하지만 </a:t>
            </a:r>
            <a:r>
              <a:rPr lang="en-US" altLang="ko-KR" dirty="0"/>
              <a:t>“</a:t>
            </a:r>
            <a:r>
              <a:rPr lang="ko-KR" altLang="en-US" dirty="0"/>
              <a:t>왜</a:t>
            </a:r>
            <a:r>
              <a:rPr lang="en-US" altLang="ko-KR" dirty="0"/>
              <a:t>＂</a:t>
            </a:r>
            <a:r>
              <a:rPr lang="ko-KR" altLang="en-US" dirty="0"/>
              <a:t>구현을 했는지에 대한 이해도가 미비하다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13314" name="Picture 2" descr="https://mail.naver.com/read/image/?mailSN=1511&amp;attachIndex=2&amp;contentType=image/png&amp;offset=1467&amp;size=124392&amp;mimeSN=1531101498.285580.16092.14080&amp;org=1&amp;u=yejin886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6255" y="249381"/>
            <a:ext cx="3761509" cy="206624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6461475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796233" y="2853469"/>
            <a:ext cx="2598821" cy="5454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함초롬바탕" panose="02030604000101010101" pitchFamily="18" charset="-127"/>
                <a:ea typeface="함초롬바탕" panose="02030604000101010101" pitchFamily="18" charset="-127"/>
              </a:rPr>
              <a:t>study</a:t>
            </a:r>
            <a:endParaRPr lang="ko-KR" altLang="en-US" dirty="0">
              <a:latin typeface="함초롬바탕" panose="02030604000101010101" pitchFamily="18" charset="-127"/>
              <a:ea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69221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98763" y="405246"/>
            <a:ext cx="21050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 smtClean="0">
                <a:latin typeface="함초롬바탕" panose="02030604000101010101" pitchFamily="18" charset="-127"/>
                <a:ea typeface="함초롬바탕" panose="02030604000101010101" pitchFamily="18" charset="-127"/>
              </a:rPr>
              <a:t>Crop.py</a:t>
            </a:r>
            <a:endParaRPr lang="ko-KR" altLang="en-US" sz="4000" b="1" dirty="0">
              <a:latin typeface="함초롬바탕" panose="02030604000101010101" pitchFamily="18" charset="-127"/>
              <a:ea typeface="함초롬바탕" panose="02030604000101010101" pitchFamily="18" charset="-127"/>
            </a:endParaRPr>
          </a:p>
        </p:txBody>
      </p:sp>
      <p:pic>
        <p:nvPicPr>
          <p:cNvPr id="3" name="Picture 2" descr="https://mail.naver.com/read/image/?mailSN=1503&amp;attachIndex=16&amp;contentType=image/png&amp;offset=1415628&amp;size=182128&amp;mimeSN=1531032710.484360.12548.42752&amp;org=1&amp;u=yejin886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3791" y="2493818"/>
            <a:ext cx="2781299" cy="3491034"/>
          </a:xfrm>
          <a:prstGeom prst="rect">
            <a:avLst/>
          </a:prstGeom>
          <a:noFill/>
        </p:spPr>
      </p:pic>
      <p:pic>
        <p:nvPicPr>
          <p:cNvPr id="45058" name="Picture 2" descr="https://mail.naver.com/read/image/?mailSN=1505&amp;attachIndex=2&amp;contentType=image/png&amp;offset=1467&amp;size=30198&amp;mimeSN=1531055600.576482.23956.59136&amp;org=1&amp;u=yejin886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6137" y="1172729"/>
            <a:ext cx="9732818" cy="1030143"/>
          </a:xfrm>
          <a:prstGeom prst="rect">
            <a:avLst/>
          </a:prstGeom>
          <a:noFill/>
        </p:spPr>
      </p:pic>
      <p:pic>
        <p:nvPicPr>
          <p:cNvPr id="45059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76157" y="3376961"/>
            <a:ext cx="93345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5060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717424" y="3382588"/>
            <a:ext cx="89535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11"/>
          <p:cNvSpPr txBox="1"/>
          <p:nvPr/>
        </p:nvSpPr>
        <p:spPr>
          <a:xfrm>
            <a:off x="4576157" y="2994660"/>
            <a:ext cx="976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>
                <a:latin typeface="함초롬바탕" panose="02030604000101010101" pitchFamily="18" charset="-127"/>
                <a:ea typeface="함초롬바탕" panose="02030604000101010101" pitchFamily="18" charset="-127"/>
              </a:rPr>
              <a:t>src_dir</a:t>
            </a:r>
            <a:endParaRPr lang="ko-KR" altLang="en-US" dirty="0">
              <a:latin typeface="함초롬바탕" panose="02030604000101010101" pitchFamily="18" charset="-127"/>
              <a:ea typeface="함초롬바탕" panose="0203060400010101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784099" y="2994660"/>
            <a:ext cx="958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>
                <a:latin typeface="함초롬바탕" panose="02030604000101010101" pitchFamily="18" charset="-127"/>
                <a:ea typeface="함초롬바탕" panose="02030604000101010101" pitchFamily="18" charset="-127"/>
              </a:rPr>
              <a:t>dst_dir</a:t>
            </a:r>
            <a:endParaRPr lang="ko-KR" altLang="en-US" dirty="0">
              <a:latin typeface="함초롬바탕" panose="02030604000101010101" pitchFamily="18" charset="-127"/>
              <a:ea typeface="함초롬바탕" panose="0203060400010101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576157" y="4172406"/>
            <a:ext cx="68868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>
                <a:latin typeface="함초롬바탕" panose="02030604000101010101" pitchFamily="18" charset="-127"/>
                <a:ea typeface="함초롬바탕" panose="02030604000101010101" pitchFamily="18" charset="-127"/>
              </a:rPr>
              <a:t>scanned_image</a:t>
            </a:r>
            <a:r>
              <a:rPr lang="ko-KR" altLang="en-US" dirty="0" smtClean="0">
                <a:latin typeface="함초롬바탕" panose="02030604000101010101" pitchFamily="18" charset="-127"/>
                <a:ea typeface="함초롬바탕" panose="02030604000101010101" pitchFamily="18" charset="-127"/>
              </a:rPr>
              <a:t>폴더에 있는 </a:t>
            </a:r>
            <a:r>
              <a:rPr lang="ko-KR" altLang="en-US" dirty="0" err="1" smtClean="0">
                <a:latin typeface="함초롬바탕" panose="02030604000101010101" pitchFamily="18" charset="-127"/>
                <a:ea typeface="함초롬바탕" panose="02030604000101010101" pitchFamily="18" charset="-127"/>
              </a:rPr>
              <a:t>스캔된</a:t>
            </a:r>
            <a:r>
              <a:rPr lang="ko-KR" altLang="en-US" dirty="0" smtClean="0">
                <a:latin typeface="함초롬바탕" panose="02030604000101010101" pitchFamily="18" charset="-127"/>
                <a:ea typeface="함초롬바탕" panose="02030604000101010101" pitchFamily="18" charset="-127"/>
              </a:rPr>
              <a:t> 이미지에서 </a:t>
            </a:r>
            <a:endParaRPr lang="en-US" altLang="ko-KR" dirty="0" smtClean="0">
              <a:latin typeface="함초롬바탕" panose="02030604000101010101" pitchFamily="18" charset="-127"/>
              <a:ea typeface="함초롬바탕" panose="02030604000101010101" pitchFamily="18" charset="-127"/>
            </a:endParaRPr>
          </a:p>
          <a:p>
            <a:r>
              <a:rPr lang="ko-KR" altLang="en-US" dirty="0" smtClean="0">
                <a:latin typeface="함초롬바탕" panose="02030604000101010101" pitchFamily="18" charset="-127"/>
                <a:ea typeface="함초롬바탕" panose="02030604000101010101" pitchFamily="18" charset="-127"/>
              </a:rPr>
              <a:t>우리가 쓴 글자부분만 </a:t>
            </a:r>
            <a:r>
              <a:rPr lang="en-US" altLang="ko-KR" dirty="0" smtClean="0">
                <a:latin typeface="함초롬바탕" panose="02030604000101010101" pitchFamily="18" charset="-127"/>
                <a:ea typeface="함초롬바탕" panose="02030604000101010101" pitchFamily="18" charset="-127"/>
              </a:rPr>
              <a:t>crop</a:t>
            </a:r>
            <a:r>
              <a:rPr lang="ko-KR" altLang="en-US" dirty="0" smtClean="0">
                <a:latin typeface="함초롬바탕" panose="02030604000101010101" pitchFamily="18" charset="-127"/>
                <a:ea typeface="함초롬바탕" panose="02030604000101010101" pitchFamily="18" charset="-127"/>
              </a:rPr>
              <a:t>하여 </a:t>
            </a:r>
            <a:r>
              <a:rPr lang="en-US" altLang="ko-KR" dirty="0" err="1" smtClean="0">
                <a:latin typeface="함초롬바탕" panose="02030604000101010101" pitchFamily="18" charset="-127"/>
                <a:ea typeface="함초롬바탕" panose="02030604000101010101" pitchFamily="18" charset="-127"/>
              </a:rPr>
              <a:t>cropped_image</a:t>
            </a:r>
            <a:r>
              <a:rPr lang="ko-KR" altLang="en-US" dirty="0" smtClean="0">
                <a:latin typeface="함초롬바탕" panose="02030604000101010101" pitchFamily="18" charset="-127"/>
                <a:ea typeface="함초롬바탕" panose="02030604000101010101" pitchFamily="18" charset="-127"/>
              </a:rPr>
              <a:t>파일에 저장한다</a:t>
            </a:r>
            <a:r>
              <a:rPr lang="en-US" altLang="ko-KR" dirty="0" smtClean="0"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  <a:endParaRPr lang="ko-KR" altLang="en-US" dirty="0">
              <a:latin typeface="함초롬바탕" panose="02030604000101010101" pitchFamily="18" charset="-127"/>
              <a:ea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09395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9079832" y="433136"/>
            <a:ext cx="2598821" cy="5454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/>
              <a:t>argparse</a:t>
            </a:r>
            <a:endParaRPr lang="ko-KR" altLang="en-US" dirty="0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207111" y="1804110"/>
            <a:ext cx="9419245" cy="113877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b="1" i="0" u="none" strike="noStrike" cap="none" normalizeH="0" baseline="0" dirty="0" err="1" smtClean="0">
                <a:ln>
                  <a:noFill/>
                </a:ln>
                <a:solidFill>
                  <a:srgbClr val="01010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Useage</a:t>
            </a:r>
            <a:r>
              <a:rPr kumimoji="0" lang="en-US" altLang="ko-KR" b="1" i="0" u="none" strike="noStrike" cap="none" normalizeH="0" baseline="0" dirty="0" smtClean="0">
                <a:ln>
                  <a:noFill/>
                </a:ln>
                <a:solidFill>
                  <a:srgbClr val="01010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: </a:t>
            </a:r>
            <a:r>
              <a:rPr kumimoji="0" lang="en-US" altLang="ko-KR" sz="1200" i="0" u="none" strike="noStrike" cap="none" normalizeH="0" baseline="0" dirty="0" smtClean="0">
                <a:ln>
                  <a:noFill/>
                </a:ln>
                <a:solidFill>
                  <a:srgbClr val="01010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(crop.py)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0" i="0" u="none" strike="noStrike" cap="none" normalizeH="0" baseline="0" dirty="0" smtClean="0">
                <a:ln>
                  <a:noFill/>
                </a:ln>
                <a:solidFill>
                  <a:srgbClr val="01010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1. 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01010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parser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1010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A71D5D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=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1010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FF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argparse.ArgumentParser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1010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01010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description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A71D5D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=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63A35C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'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63A35C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Crop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63A35C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63A35C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scanned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63A35C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63A35C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images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63A35C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63A35C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to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63A35C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63A35C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character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63A35C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63A35C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images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63A35C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'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1010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0" i="0" u="none" strike="noStrike" cap="none" normalizeH="0" baseline="0" dirty="0" smtClean="0">
                <a:ln>
                  <a:noFill/>
                </a:ln>
                <a:solidFill>
                  <a:srgbClr val="01010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2. 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01010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parser.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FF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add_argument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1010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63A35C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'--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63A35C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src_dir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63A35C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'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1010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01010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dest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A71D5D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=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63A35C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'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63A35C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src_dir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63A35C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'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1010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01010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required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A71D5D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=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01010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True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1010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01010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help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A71D5D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=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63A35C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'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63A35C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directory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63A35C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63A35C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to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63A35C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63A35C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read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63A35C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63A35C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scanned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63A35C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63A35C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images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63A35C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'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1010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0" i="0" u="none" strike="noStrike" cap="none" normalizeH="0" baseline="0" dirty="0" smtClean="0">
                <a:ln>
                  <a:noFill/>
                </a:ln>
                <a:solidFill>
                  <a:srgbClr val="01010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3. 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01010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args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1010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A71D5D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=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1010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01010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parser.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FF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parse_args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1010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()</a:t>
            </a:r>
            <a:endParaRPr kumimoji="0" lang="en-US" altLang="ko-KR" sz="1400" b="0" i="0" u="none" strike="noStrike" cap="none" normalizeH="0" baseline="0" dirty="0" smtClean="0">
              <a:ln>
                <a:noFill/>
              </a:ln>
              <a:solidFill>
                <a:srgbClr val="010101"/>
              </a:solidFill>
              <a:effectLst/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4. </a:t>
            </a:r>
            <a:r>
              <a:rPr kumimoji="0" lang="en-US" altLang="ko-KR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args.src_dir</a:t>
            </a:r>
            <a:r>
              <a:rPr kumimoji="0" lang="en-US" altLang="ko-KR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</a:t>
            </a:r>
            <a:r>
              <a:rPr kumimoji="0" lang="en-US" altLang="ko-KR" sz="1400" b="0" i="0" u="none" strike="noStrike" cap="none" normalizeH="0" baseline="0" dirty="0" err="1" smtClean="0">
                <a:ln>
                  <a:noFill/>
                </a:ln>
                <a:solidFill>
                  <a:schemeClr val="tx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srgs.dst_dir</a:t>
            </a:r>
            <a:endParaRPr kumimoji="0" lang="ko-KR" altLang="ko-KR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23136" y="975698"/>
            <a:ext cx="70920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err="1" smtClean="0">
                <a:solidFill>
                  <a:srgbClr val="222222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Argparse</a:t>
            </a:r>
            <a:r>
              <a:rPr lang="en-US" altLang="ko-KR" dirty="0" smtClean="0">
                <a:solidFill>
                  <a:srgbClr val="222222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: python</a:t>
            </a:r>
            <a:r>
              <a:rPr lang="ko-KR" altLang="en-US" b="0" i="0" dirty="0" smtClean="0">
                <a:solidFill>
                  <a:srgbClr val="222222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표준 라이브러리에서 권장하는 </a:t>
            </a:r>
            <a:r>
              <a:rPr lang="ko-KR" altLang="en-US" b="0" i="0" dirty="0" err="1" smtClean="0">
                <a:solidFill>
                  <a:srgbClr val="222222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명령행</a:t>
            </a:r>
            <a:r>
              <a:rPr lang="ko-KR" altLang="en-US" b="0" i="0" dirty="0" smtClean="0">
                <a:solidFill>
                  <a:srgbClr val="222222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ko-KR" altLang="en-US" b="0" i="0" dirty="0" err="1" smtClean="0">
                <a:solidFill>
                  <a:srgbClr val="222222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파싱</a:t>
            </a:r>
            <a:r>
              <a:rPr lang="ko-KR" altLang="en-US" b="0" i="0" dirty="0" smtClean="0">
                <a:solidFill>
                  <a:srgbClr val="222222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모듈</a:t>
            </a:r>
            <a:endParaRPr lang="ko-KR" altLang="en-US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23135" y="3768425"/>
            <a:ext cx="11390841" cy="12311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 smtClean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Description: </a:t>
            </a:r>
            <a:endParaRPr lang="en-US" altLang="ko-KR" b="1" i="0" dirty="0" smtClean="0">
              <a:solidFill>
                <a:srgbClr val="000000"/>
              </a:solidFill>
              <a:effectLst/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r>
              <a:rPr lang="en-US" altLang="ko-KR" sz="1400" b="0" i="0" dirty="0" smtClean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1) </a:t>
            </a:r>
            <a:r>
              <a:rPr lang="en-US" altLang="ko-KR" sz="1400" i="0" dirty="0" err="1" smtClean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argparse.ArgumentParser</a:t>
            </a:r>
            <a:r>
              <a:rPr lang="en-US" altLang="ko-KR" sz="1400" dirty="0" smtClean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()</a:t>
            </a:r>
            <a:r>
              <a:rPr lang="ko-KR" altLang="en-US" sz="1400" i="0" dirty="0" smtClean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를 통해 </a:t>
            </a:r>
            <a:r>
              <a:rPr lang="en-US" altLang="ko-KR" sz="1400" i="0" dirty="0" smtClean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parser</a:t>
            </a:r>
            <a:r>
              <a:rPr lang="ko-KR" altLang="en-US" sz="1400" i="0" dirty="0" smtClean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를 생성한다</a:t>
            </a:r>
            <a:r>
              <a:rPr lang="en-US" altLang="ko-KR" sz="1400" i="0" dirty="0" smtClean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</a:t>
            </a:r>
            <a:br>
              <a:rPr lang="en-US" altLang="ko-KR" sz="1400" i="0" dirty="0" smtClean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</a:br>
            <a:r>
              <a:rPr lang="en-US" altLang="ko-KR" sz="1400" i="0" dirty="0" smtClean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2) </a:t>
            </a:r>
            <a:r>
              <a:rPr lang="en-US" altLang="ko-KR" sz="1400" i="0" dirty="0" err="1" smtClean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parser.add_argument</a:t>
            </a:r>
            <a:r>
              <a:rPr lang="ko-KR" altLang="en-US" sz="1400" i="0" dirty="0" smtClean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를 이용하여 입력 받고자 하는 인자의 조건을 설정한다</a:t>
            </a:r>
            <a:r>
              <a:rPr lang="en-US" altLang="ko-KR" sz="1400" i="0" dirty="0" smtClean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</a:t>
            </a:r>
            <a:br>
              <a:rPr lang="en-US" altLang="ko-KR" sz="1400" i="0" dirty="0" smtClean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</a:br>
            <a:r>
              <a:rPr lang="en-US" altLang="ko-KR" sz="1400" i="0" dirty="0" smtClean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3) </a:t>
            </a:r>
            <a:r>
              <a:rPr lang="en-US" altLang="ko-KR" sz="1400" i="0" dirty="0" err="1" smtClean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parser.parse_args</a:t>
            </a:r>
            <a:r>
              <a:rPr lang="ko-KR" altLang="en-US" sz="1400" i="0" dirty="0" smtClean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 함수를 통해 인자들을 </a:t>
            </a:r>
            <a:r>
              <a:rPr lang="ko-KR" altLang="en-US" sz="1400" i="0" dirty="0" err="1" smtClean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파싱하여</a:t>
            </a:r>
            <a:r>
              <a:rPr lang="ko-KR" altLang="en-US" sz="1400" i="0" dirty="0" smtClean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en-US" altLang="ko-KR" sz="1400" i="0" dirty="0" err="1" smtClean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args</a:t>
            </a:r>
            <a:r>
              <a:rPr lang="ko-KR" altLang="en-US" sz="1400" i="0" dirty="0" smtClean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에 저장한다</a:t>
            </a:r>
            <a:r>
              <a:rPr lang="en-US" altLang="ko-KR" sz="1400" i="0" dirty="0" smtClean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 </a:t>
            </a:r>
            <a:r>
              <a:rPr lang="ko-KR" altLang="en-US" sz="1400" i="0" dirty="0" smtClean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각 인자는 </a:t>
            </a:r>
            <a:r>
              <a:rPr lang="en-US" altLang="ko-KR" sz="1400" i="0" dirty="0" err="1" smtClean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add_argument</a:t>
            </a:r>
            <a:r>
              <a:rPr lang="ko-KR" altLang="en-US" sz="1400" i="0" dirty="0" smtClean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의 </a:t>
            </a:r>
            <a:r>
              <a:rPr lang="en-US" altLang="ko-KR" sz="1400" i="1" dirty="0" smtClean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type</a:t>
            </a:r>
            <a:r>
              <a:rPr lang="ko-KR" altLang="en-US" sz="1400" i="0" dirty="0" smtClean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에 지정된 형식으로 저장된다</a:t>
            </a:r>
            <a:r>
              <a:rPr lang="en-US" altLang="ko-KR" sz="1400" i="0" dirty="0" smtClean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</a:t>
            </a:r>
            <a:br>
              <a:rPr lang="en-US" altLang="ko-KR" sz="1400" i="0" dirty="0" smtClean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</a:br>
            <a:r>
              <a:rPr lang="en-US" altLang="ko-KR" sz="1400" i="0" dirty="0" smtClean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4) </a:t>
            </a:r>
            <a:r>
              <a:rPr lang="ko-KR" altLang="en-US" sz="1400" dirty="0" err="1" smtClean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파싱</a:t>
            </a:r>
            <a:r>
              <a:rPr lang="ko-KR" altLang="en-US" sz="1400" dirty="0" smtClean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후 각각의 변수 사용</a:t>
            </a:r>
            <a:r>
              <a:rPr lang="en-US" altLang="ko-KR" sz="1400" dirty="0" smtClean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</a:t>
            </a:r>
            <a:endParaRPr lang="ko-KR" altLang="en-US" sz="14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71941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9079832" y="433136"/>
            <a:ext cx="2598821" cy="5454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PIL</a:t>
            </a:r>
            <a:endParaRPr lang="ko-KR" altLang="en-US" dirty="0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207111" y="1520708"/>
            <a:ext cx="169277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b="1" i="0" u="none" strike="noStrike" cap="none" normalizeH="0" baseline="0" dirty="0" err="1" smtClean="0">
                <a:ln>
                  <a:noFill/>
                </a:ln>
                <a:solidFill>
                  <a:srgbClr val="01010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Useage</a:t>
            </a:r>
            <a:r>
              <a:rPr kumimoji="0" lang="en-US" altLang="ko-KR" b="1" i="0" u="none" strike="noStrike" cap="none" normalizeH="0" baseline="0" dirty="0" smtClean="0">
                <a:ln>
                  <a:noFill/>
                </a:ln>
                <a:solidFill>
                  <a:srgbClr val="01010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: </a:t>
            </a:r>
            <a:r>
              <a:rPr kumimoji="0" lang="en-US" altLang="ko-KR" sz="1200" i="0" u="none" strike="noStrike" cap="none" normalizeH="0" baseline="0" dirty="0" smtClean="0">
                <a:ln>
                  <a:noFill/>
                </a:ln>
                <a:solidFill>
                  <a:srgbClr val="01010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(crop.py) 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123136" y="975698"/>
            <a:ext cx="107351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PIL(Python </a:t>
            </a:r>
            <a:r>
              <a:rPr lang="en-US" altLang="ko-KR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Imaging Library</a:t>
            </a:r>
            <a:r>
              <a:rPr lang="en-US" altLang="ko-KR" b="1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) </a:t>
            </a:r>
            <a:r>
              <a:rPr lang="en-US" altLang="ko-KR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:</a:t>
            </a:r>
            <a:r>
              <a:rPr lang="ko-KR" altLang="en-US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ko-KR" altLang="en-US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파이썬을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이용해서 쉽게 이미지 </a:t>
            </a:r>
            <a:r>
              <a:rPr lang="ko-KR" altLang="en-US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프로세싱을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할 수 있게 주는 </a:t>
            </a:r>
            <a:r>
              <a:rPr lang="ko-KR" altLang="en-US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라이브러리</a:t>
            </a:r>
            <a:endParaRPr lang="ko-KR" altLang="en-US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179128" y="1438002"/>
            <a:ext cx="6096000" cy="61555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200" b="1" dirty="0" smtClean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Description:</a:t>
            </a:r>
          </a:p>
          <a:p>
            <a:r>
              <a:rPr lang="en-US" altLang="ko-KR" sz="1200" b="1" dirty="0" smtClean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&lt;crop.py&gt;</a:t>
            </a:r>
          </a:p>
          <a:p>
            <a:r>
              <a:rPr lang="en-US" altLang="ko-KR" sz="12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1) </a:t>
            </a:r>
            <a:r>
              <a:rPr lang="en-US" altLang="ko-KR" sz="1200" dirty="0" err="1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Image.open</a:t>
            </a:r>
            <a:r>
              <a:rPr lang="ko-KR" altLang="en-US" sz="12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함수로 </a:t>
            </a:r>
            <a:r>
              <a:rPr lang="en-US" altLang="ko-KR" sz="12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scan</a:t>
            </a:r>
            <a:r>
              <a:rPr lang="ko-KR" altLang="en-US" sz="12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한 이미지 한 장을 불러온다</a:t>
            </a:r>
            <a:r>
              <a:rPr lang="en-US" altLang="ko-KR" sz="12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</a:t>
            </a:r>
          </a:p>
          <a:p>
            <a:r>
              <a:rPr lang="en-US" altLang="ko-KR" sz="12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	convert(‘L’) - &gt; translating </a:t>
            </a:r>
            <a:r>
              <a:rPr lang="en-US" altLang="ko-KR" sz="1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a color image to black and </a:t>
            </a:r>
            <a:r>
              <a:rPr lang="en-US" altLang="ko-KR" sz="12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white</a:t>
            </a:r>
          </a:p>
          <a:p>
            <a:r>
              <a:rPr lang="en-US" altLang="ko-KR" sz="12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2) </a:t>
            </a:r>
            <a:r>
              <a:rPr lang="en-US" altLang="ko-KR" sz="1200" dirty="0" err="1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Img.crop</a:t>
            </a:r>
            <a:r>
              <a:rPr lang="en-US" altLang="ko-KR" sz="12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() : </a:t>
            </a:r>
            <a:r>
              <a:rPr lang="ko-KR" altLang="en-US" sz="12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상하좌우 위치를 넣어 글자 한 칸을 자른다</a:t>
            </a:r>
            <a:r>
              <a:rPr lang="en-US" altLang="ko-KR" sz="12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</a:t>
            </a:r>
          </a:p>
          <a:p>
            <a:r>
              <a:rPr lang="en-US" altLang="ko-KR" sz="12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3) </a:t>
            </a:r>
            <a:r>
              <a:rPr lang="en-US" altLang="ko-KR" sz="1200" dirty="0" err="1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PIL.Image.LANCZOS</a:t>
            </a:r>
            <a:r>
              <a:rPr lang="ko-KR" altLang="en-US" sz="12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는 저해상도 이미지로부터 고해상도 이미지를 생성하는 함수로 </a:t>
            </a:r>
            <a:r>
              <a:rPr lang="en-US" altLang="ko-KR" sz="12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resize</a:t>
            </a:r>
            <a:r>
              <a:rPr lang="ko-KR" altLang="en-US" sz="12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를 통해</a:t>
            </a:r>
            <a:r>
              <a:rPr lang="en-US" altLang="ko-KR" sz="12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128x128</a:t>
            </a:r>
            <a:r>
              <a:rPr lang="ko-KR" altLang="en-US" sz="12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사이즈로 변환한다</a:t>
            </a:r>
            <a:r>
              <a:rPr lang="en-US" altLang="ko-KR" sz="12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</a:t>
            </a:r>
          </a:p>
          <a:p>
            <a:r>
              <a:rPr lang="en-US" altLang="ko-KR" sz="12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4) </a:t>
            </a:r>
            <a:r>
              <a:rPr lang="en-US" altLang="ko-KR" sz="1200" dirty="0" err="1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ImageEnhance.Contrast</a:t>
            </a:r>
            <a:r>
              <a:rPr lang="ko-KR" altLang="en-US" sz="12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로 배경과의 차이를 강조해 글자를 더욱 선명하게 만들어준다</a:t>
            </a:r>
            <a:r>
              <a:rPr lang="en-US" altLang="ko-KR" sz="12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</a:t>
            </a:r>
          </a:p>
          <a:p>
            <a:r>
              <a:rPr lang="en-US" altLang="ko-KR" sz="12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5) </a:t>
            </a:r>
            <a:r>
              <a:rPr lang="en-US" altLang="ko-KR" sz="1200" dirty="0" err="1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ImageEnhance.enhance</a:t>
            </a:r>
            <a:r>
              <a:rPr lang="en-US" altLang="ko-KR" sz="12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() : </a:t>
            </a:r>
            <a:r>
              <a:rPr lang="en-US" altLang="ko-KR" sz="10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Factor 1.0 always returns a copy of the original image, lower factors mean less color (brightness, contrast, </a:t>
            </a:r>
            <a:r>
              <a:rPr lang="en-US" altLang="ko-KR" sz="10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etc</a:t>
            </a:r>
            <a:r>
              <a:rPr lang="en-US" altLang="ko-KR" sz="10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), and higher values more. </a:t>
            </a:r>
            <a:endParaRPr lang="en-US" altLang="ko-KR" sz="1000" dirty="0" smtClean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r>
              <a:rPr lang="en-US" altLang="ko-KR" sz="12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6) </a:t>
            </a:r>
            <a:r>
              <a:rPr lang="en-US" altLang="ko-KR" sz="1200" dirty="0" err="1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Opencv_image</a:t>
            </a:r>
            <a:r>
              <a:rPr lang="ko-KR" altLang="en-US" sz="1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en-US" altLang="ko-KR" sz="1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=</a:t>
            </a:r>
            <a:r>
              <a:rPr lang="ko-KR" altLang="en-US" sz="12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en-US" altLang="ko-KR" sz="1200" dirty="0" err="1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np.array</a:t>
            </a:r>
            <a:r>
              <a:rPr lang="en-US" altLang="ko-KR" sz="12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ko-KR" altLang="en-US" sz="12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형태</a:t>
            </a:r>
            <a:r>
              <a:rPr lang="en-US" altLang="ko-KR" sz="12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</a:t>
            </a:r>
            <a:r>
              <a:rPr lang="en-US" altLang="ko-KR" sz="1200" dirty="0" err="1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bilateralFilter</a:t>
            </a:r>
            <a:r>
              <a:rPr lang="ko-KR" altLang="en-US" sz="12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함수로 노이즈를 줄인 이미지</a:t>
            </a:r>
            <a:r>
              <a:rPr lang="en-US" altLang="ko-KR" sz="12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</a:t>
            </a:r>
            <a:r>
              <a:rPr lang="ko-KR" altLang="en-US" sz="12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endParaRPr lang="en-US" altLang="ko-KR" sz="1200" dirty="0" smtClean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r>
              <a:rPr lang="en-US" altLang="ko-KR" sz="1200" dirty="0" err="1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Image.fromarray</a:t>
            </a:r>
            <a:r>
              <a:rPr lang="en-US" altLang="ko-KR" sz="12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()</a:t>
            </a:r>
            <a:r>
              <a:rPr lang="ko-KR" altLang="en-US" sz="12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를 통해 다시 이미지 형태로 변환</a:t>
            </a:r>
            <a:r>
              <a:rPr lang="en-US" altLang="ko-KR" sz="12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</a:t>
            </a:r>
          </a:p>
          <a:p>
            <a:r>
              <a:rPr lang="en-US" altLang="ko-KR" sz="1200" dirty="0" err="1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bilateralFilter</a:t>
            </a:r>
            <a:r>
              <a:rPr lang="en-US" altLang="ko-KR" sz="12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() : </a:t>
            </a:r>
            <a:r>
              <a:rPr lang="ko-KR" altLang="en-US" sz="1200" dirty="0" err="1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엣지를</a:t>
            </a:r>
            <a:r>
              <a:rPr lang="ko-KR" altLang="en-US" sz="12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ko-KR" altLang="en-US" sz="1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보존하면서 노이즈를 제거하는 비선형 </a:t>
            </a:r>
            <a:r>
              <a:rPr lang="ko-KR" altLang="en-US" sz="12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필터</a:t>
            </a:r>
            <a:endParaRPr lang="en-US" altLang="ko-KR" sz="1200" dirty="0" smtClean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r>
              <a:rPr lang="en-US" altLang="ko-KR" sz="12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7) </a:t>
            </a:r>
            <a:r>
              <a:rPr lang="en-US" altLang="ko-KR" sz="1200" dirty="0" err="1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ImageFont.truetype</a:t>
            </a:r>
            <a:r>
              <a:rPr lang="en-US" altLang="ko-KR" sz="12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</a:t>
            </a:r>
            <a:r>
              <a:rPr lang="en-US" altLang="ko-KR" sz="1200" dirty="0" err="1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font,size</a:t>
            </a:r>
            <a:r>
              <a:rPr lang="en-US" altLang="ko-KR" sz="12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) : </a:t>
            </a:r>
            <a:r>
              <a:rPr lang="ko-KR" altLang="en-US" sz="12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폰트의 종류와 사이즈로 폰트 객체 생성 </a:t>
            </a:r>
            <a:endParaRPr lang="en-US" altLang="ko-KR" sz="1200" dirty="0" smtClean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endParaRPr lang="en-US" altLang="ko-KR" sz="1200" dirty="0" smtClean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342900" indent="-342900"/>
            <a:r>
              <a:rPr lang="en-US" altLang="ko-KR" sz="1200" b="1" dirty="0" smtClean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&lt;font2img.py&gt;</a:t>
            </a:r>
          </a:p>
          <a:p>
            <a:pPr marL="342900" indent="-342900">
              <a:buAutoNum type="arabicParenR"/>
            </a:pPr>
            <a:r>
              <a:rPr lang="en-US" altLang="ko-KR" sz="1200" dirty="0" err="1" smtClean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Image.new</a:t>
            </a:r>
            <a:r>
              <a:rPr lang="ko-KR" altLang="en-US" sz="1200" dirty="0" smtClean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함수로</a:t>
            </a:r>
            <a:r>
              <a:rPr lang="en-US" altLang="ko-KR" sz="1200" dirty="0" smtClean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128x128</a:t>
            </a:r>
            <a:r>
              <a:rPr lang="ko-KR" altLang="en-US" sz="1200" dirty="0" smtClean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사이즈의 새로운 흑백 이미지를 생성한다</a:t>
            </a:r>
            <a:r>
              <a:rPr lang="en-US" altLang="ko-KR" sz="1200" dirty="0" smtClean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</a:t>
            </a:r>
          </a:p>
          <a:p>
            <a:pPr marL="342900" indent="-342900">
              <a:buAutoNum type="arabicParenR"/>
            </a:pPr>
            <a:r>
              <a:rPr lang="en-US" altLang="ko-KR" sz="1200" dirty="0" smtClean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Draw </a:t>
            </a:r>
            <a:r>
              <a:rPr lang="ko-KR" altLang="en-US" sz="1200" dirty="0" smtClean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객체 생성</a:t>
            </a:r>
            <a:endParaRPr lang="en-US" altLang="ko-KR" sz="1200" dirty="0" smtClean="0">
              <a:solidFill>
                <a:srgbClr val="000000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342900" indent="-342900">
              <a:buAutoNum type="arabicParenR"/>
            </a:pPr>
            <a:r>
              <a:rPr lang="en-US" altLang="ko-KR" sz="1200" dirty="0" err="1" smtClean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ImageDraw.ImageDraw.text</a:t>
            </a:r>
            <a:r>
              <a:rPr lang="en-US" altLang="ko-KR" sz="1200" dirty="0" smtClean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</a:t>
            </a:r>
            <a:r>
              <a:rPr lang="en-US" altLang="ko-KR" sz="1200" dirty="0" err="1" smtClean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xy,text,fill,font</a:t>
            </a:r>
            <a:r>
              <a:rPr lang="en-US" altLang="ko-KR" sz="1200" dirty="0" smtClean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)</a:t>
            </a:r>
          </a:p>
          <a:p>
            <a:pPr lvl="1"/>
            <a:r>
              <a:rPr lang="en-US" altLang="ko-KR" sz="1200" dirty="0" err="1" smtClean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xy</a:t>
            </a:r>
            <a:r>
              <a:rPr lang="en-US" altLang="ko-KR" sz="1200" dirty="0" smtClean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= top left corner</a:t>
            </a:r>
          </a:p>
          <a:p>
            <a:pPr lvl="1"/>
            <a:r>
              <a:rPr lang="en-US" altLang="ko-KR" sz="1200" dirty="0" smtClean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fill = color to use for the text</a:t>
            </a:r>
          </a:p>
          <a:p>
            <a:pPr lvl="1"/>
            <a:r>
              <a:rPr lang="en-US" altLang="ko-KR" sz="1200" dirty="0" smtClean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font = </a:t>
            </a:r>
            <a:r>
              <a:rPr lang="en-US" altLang="ko-KR" sz="1200" dirty="0" err="1" smtClean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ImageFont</a:t>
            </a:r>
            <a:r>
              <a:rPr lang="en-US" altLang="ko-KR" sz="1200" dirty="0" smtClean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instance</a:t>
            </a:r>
          </a:p>
          <a:p>
            <a:pPr marL="342900" indent="-342900">
              <a:buAutoNum type="arabicParenR"/>
            </a:pPr>
            <a:r>
              <a:rPr lang="en-US" altLang="ko-KR" sz="1200" dirty="0" err="1" smtClean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example_img.paste</a:t>
            </a:r>
            <a:r>
              <a:rPr lang="ko-KR" altLang="en-US" sz="1200" dirty="0" smtClean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로 왼쪽엔 내가 쓴 글씨</a:t>
            </a:r>
            <a:r>
              <a:rPr lang="en-US" altLang="ko-KR" sz="1200" dirty="0" smtClean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</a:t>
            </a:r>
            <a:r>
              <a:rPr lang="ko-KR" altLang="en-US" sz="1200" dirty="0" smtClean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오른쪽엔 고딕 글씨를 그린다</a:t>
            </a:r>
            <a:r>
              <a:rPr lang="en-US" altLang="ko-KR" sz="1200" dirty="0" smtClean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 </a:t>
            </a:r>
          </a:p>
          <a:p>
            <a:pPr marL="342900" indent="-342900">
              <a:buFontTx/>
              <a:buAutoNum type="arabicParenR"/>
            </a:pPr>
            <a:r>
              <a:rPr lang="en-US" altLang="ko-KR" sz="1200" dirty="0" err="1" smtClean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Image.tobytes</a:t>
            </a:r>
            <a:r>
              <a:rPr lang="en-US" altLang="ko-KR" sz="1200" dirty="0" smtClean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() : return image as a byte object</a:t>
            </a:r>
          </a:p>
          <a:p>
            <a:pPr lvl="1"/>
            <a:r>
              <a:rPr lang="en-US" altLang="ko-KR" sz="1200" dirty="0" smtClean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hash(object) -&gt; object</a:t>
            </a:r>
            <a:r>
              <a:rPr lang="ko-KR" altLang="en-US" sz="1200" dirty="0" smtClean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의 </a:t>
            </a:r>
            <a:r>
              <a:rPr lang="ko-KR" altLang="en-US" sz="1200" dirty="0" err="1" smtClean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해시값을</a:t>
            </a:r>
            <a:r>
              <a:rPr lang="ko-KR" altLang="en-US" sz="1200" dirty="0" smtClean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반환</a:t>
            </a:r>
            <a:r>
              <a:rPr lang="en-US" altLang="ko-KR" sz="1200" dirty="0" smtClean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</a:t>
            </a:r>
            <a:r>
              <a:rPr lang="ko-KR" altLang="en-US" sz="1200" dirty="0" err="1" smtClean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딕셔너리</a:t>
            </a:r>
            <a:r>
              <a:rPr lang="ko-KR" altLang="en-US" sz="1200" dirty="0" smtClean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키를 빨리 비교하기위해</a:t>
            </a:r>
            <a:r>
              <a:rPr lang="en-US" altLang="ko-KR" sz="1200" dirty="0" smtClean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)</a:t>
            </a:r>
          </a:p>
          <a:p>
            <a:pPr marL="342900" indent="-342900">
              <a:buAutoNum type="arabicParenR"/>
            </a:pPr>
            <a:r>
              <a:rPr lang="en-US" altLang="ko-KR" sz="1200" dirty="0" err="1" smtClean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ImageFont.trutype</a:t>
            </a:r>
            <a:r>
              <a:rPr lang="ko-KR" altLang="en-US" sz="1200" dirty="0" smtClean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으로 사이즈</a:t>
            </a:r>
            <a:r>
              <a:rPr lang="en-US" altLang="ko-KR" sz="1200" dirty="0" smtClean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80</a:t>
            </a:r>
            <a:r>
              <a:rPr lang="ko-KR" altLang="en-US" sz="1200" dirty="0" smtClean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인 트루타입폰트를 사용한다</a:t>
            </a:r>
            <a:r>
              <a:rPr lang="en-US" altLang="ko-KR" sz="1200" dirty="0" smtClean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</a:t>
            </a:r>
          </a:p>
          <a:p>
            <a:pPr marL="342900" indent="-342900">
              <a:buAutoNum type="arabicParenR"/>
            </a:pPr>
            <a:endParaRPr lang="en-US" altLang="ko-KR" sz="1200" dirty="0" smtClean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342900" indent="-342900">
              <a:buAutoNum type="arabicParenR"/>
            </a:pPr>
            <a:endParaRPr lang="en-US" altLang="ko-KR" sz="1200" dirty="0" smtClean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342900" indent="-342900">
              <a:buAutoNum type="arabicParenR"/>
            </a:pPr>
            <a:endParaRPr lang="en-US" altLang="ko-KR" sz="1200" dirty="0" smtClean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342900" indent="-342900">
              <a:buAutoNum type="arabicParenR"/>
            </a:pPr>
            <a:endParaRPr lang="en-US" altLang="ko-KR" sz="1200" dirty="0" smtClean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r>
              <a:rPr lang="en-US" altLang="ko-KR" sz="1200" b="1" dirty="0" smtClean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endParaRPr lang="en-US" altLang="ko-KR" sz="1200" b="1" i="0" dirty="0" smtClean="0">
              <a:solidFill>
                <a:srgbClr val="000000"/>
              </a:solidFill>
              <a:effectLst/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207111" y="1973385"/>
            <a:ext cx="5501506" cy="147732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200" b="0" i="0" u="none" strike="noStrike" cap="none" normalizeH="0" baseline="0" dirty="0" smtClean="0">
                <a:ln>
                  <a:noFill/>
                </a:ln>
                <a:solidFill>
                  <a:srgbClr val="01010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1)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1010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img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1010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=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FF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Image.open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1010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1010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src_dir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1010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A71D5D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+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1010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63A35C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"/"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1010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A71D5D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+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1010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66DE2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str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1010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1010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page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1010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) 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A71D5D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+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63A35C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"-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63A35C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uniform.png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63A35C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"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1010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).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1010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convert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1010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63A35C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'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63A35C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L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63A35C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'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1010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200" b="0" i="0" u="none" strike="noStrike" cap="none" normalizeH="0" baseline="0" dirty="0" smtClean="0">
                <a:ln>
                  <a:noFill/>
                </a:ln>
                <a:solidFill>
                  <a:srgbClr val="01010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2)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1010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cropped_image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1010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A71D5D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=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1010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FF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img.crop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1010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((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1010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left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1010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1010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upper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1010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1010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right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1010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1010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lower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1010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))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200" b="0" i="0" u="none" strike="noStrike" cap="none" normalizeH="0" baseline="0" dirty="0" smtClean="0">
                <a:ln>
                  <a:noFill/>
                </a:ln>
                <a:solidFill>
                  <a:srgbClr val="01010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3)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1010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cropped_image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1010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A71D5D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=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1010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FF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cropped_image.resize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1010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((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99CC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128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1010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99CC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128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1010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),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FF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Image.LANCZOS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1010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200" b="0" i="0" u="none" strike="noStrike" cap="none" normalizeH="0" baseline="0" dirty="0" smtClean="0">
                <a:ln>
                  <a:noFill/>
                </a:ln>
                <a:solidFill>
                  <a:srgbClr val="01010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4)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1010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enhancer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1010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=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FF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ImageEnhance.Contrast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1010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1010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cropped_image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1010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200" b="0" i="0" u="none" strike="noStrike" cap="none" normalizeH="0" baseline="0" dirty="0" smtClean="0">
                <a:ln>
                  <a:noFill/>
                </a:ln>
                <a:solidFill>
                  <a:srgbClr val="01010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5)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1010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cropped_image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1010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A71D5D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=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1010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FF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enhancer.enhance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1010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99CC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1.5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1010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200" b="0" i="0" u="none" strike="noStrike" cap="none" normalizeH="0" baseline="0" dirty="0" smtClean="0">
                <a:ln>
                  <a:noFill/>
                </a:ln>
                <a:solidFill>
                  <a:srgbClr val="01010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6)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1010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cropped_image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1010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A71D5D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=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1010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FF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Image.fromarray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1010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1010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opencv_image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1010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200" b="0" i="0" u="none" strike="noStrike" cap="none" normalizeH="0" baseline="0" dirty="0" smtClean="0">
                <a:ln>
                  <a:noFill/>
                </a:ln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7)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FF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cropped_image.save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1010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1010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name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1010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)</a:t>
            </a:r>
            <a:endParaRPr lang="en-US" altLang="ko-KR" sz="1200" dirty="0">
              <a:solidFill>
                <a:srgbClr val="01010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200" dirty="0">
                <a:solidFill>
                  <a:srgbClr val="01010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8) </a:t>
            </a:r>
            <a:r>
              <a:rPr lang="en-US" altLang="ko-KR" sz="1200" dirty="0" err="1">
                <a:solidFill>
                  <a:srgbClr val="01010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src_font</a:t>
            </a:r>
            <a:r>
              <a:rPr lang="en-US" altLang="ko-KR" sz="1200" dirty="0">
                <a:solidFill>
                  <a:srgbClr val="01010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= </a:t>
            </a:r>
            <a:r>
              <a:rPr lang="en-US" altLang="ko-KR" sz="1200" dirty="0" err="1">
                <a:solidFill>
                  <a:srgbClr val="01010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ImageFont.truetype</a:t>
            </a:r>
            <a:r>
              <a:rPr lang="en-US" altLang="ko-KR" sz="1200" dirty="0">
                <a:solidFill>
                  <a:srgbClr val="01010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</a:t>
            </a:r>
            <a:r>
              <a:rPr lang="en-US" altLang="ko-KR" sz="1200" dirty="0" err="1">
                <a:solidFill>
                  <a:srgbClr val="01010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src</a:t>
            </a:r>
            <a:r>
              <a:rPr lang="en-US" altLang="ko-KR" sz="1200" dirty="0">
                <a:solidFill>
                  <a:srgbClr val="01010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size=</a:t>
            </a:r>
            <a:r>
              <a:rPr lang="en-US" altLang="ko-KR" sz="1200" dirty="0" err="1">
                <a:solidFill>
                  <a:srgbClr val="01010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char_size</a:t>
            </a:r>
            <a:r>
              <a:rPr lang="en-US" altLang="ko-KR" sz="1200" dirty="0" smtClean="0">
                <a:solidFill>
                  <a:srgbClr val="01010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)</a:t>
            </a:r>
            <a:endParaRPr kumimoji="0" lang="ko-KR" altLang="ko-KR" sz="3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207111" y="4322557"/>
            <a:ext cx="6038513" cy="129266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200" b="0" i="0" u="none" strike="noStrike" cap="none" normalizeH="0" baseline="0" dirty="0" smtClean="0">
                <a:ln>
                  <a:noFill/>
                </a:ln>
                <a:solidFill>
                  <a:srgbClr val="01010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1)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1010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img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1010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A71D5D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=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1010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FF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Image.new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1010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63A35C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"RGB"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1010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(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1010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canvas_size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1010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1010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canvas_size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1010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), (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99CC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255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1010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99CC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255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1010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99CC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255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1010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)).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1010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convert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1010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63A35C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'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63A35C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L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63A35C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'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1010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200" b="0" i="0" u="none" strike="noStrike" cap="none" normalizeH="0" baseline="0" dirty="0" smtClean="0">
                <a:ln>
                  <a:noFill/>
                </a:ln>
                <a:solidFill>
                  <a:srgbClr val="01010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2)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1010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draw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1010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=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FF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ImageDraw.Draw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FF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img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200" b="0" i="0" u="none" strike="noStrike" cap="none" normalizeH="0" baseline="0" dirty="0" smtClean="0">
                <a:ln>
                  <a:noFill/>
                </a:ln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3)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FF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draw.text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1010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((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1010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x_offset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1010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1010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y_offset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1010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),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1010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ch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1010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99CC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0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1010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1010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font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A71D5D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=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1010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font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1010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200" b="0" i="0" u="none" strike="noStrike" cap="none" normalizeH="0" baseline="0" dirty="0" smtClean="0">
                <a:ln>
                  <a:noFill/>
                </a:ln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4)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FF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example_img.paste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1010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1010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dst_img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1010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(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99CC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0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1010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99CC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0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1010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))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4</a:t>
            </a:r>
            <a:r>
              <a:rPr kumimoji="0" lang="en-US" altLang="ko-KR" sz="1200" b="0" i="0" u="none" strike="noStrike" cap="none" normalizeH="0" baseline="0" dirty="0" smtClean="0">
                <a:ln>
                  <a:noFill/>
                </a:ln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)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FF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example_img.paste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1010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1010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src_img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1010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(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1010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canvas_size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1010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99CC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0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1010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))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dirty="0">
                <a:solidFill>
                  <a:srgbClr val="01010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5</a:t>
            </a:r>
            <a:r>
              <a:rPr kumimoji="0" lang="en-US" altLang="ko-KR" sz="1200" b="0" i="0" u="none" strike="noStrike" cap="none" normalizeH="0" baseline="0" dirty="0" smtClean="0">
                <a:ln>
                  <a:noFill/>
                </a:ln>
                <a:solidFill>
                  <a:srgbClr val="01010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)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1010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hash_count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1010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[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1010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hash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1010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FF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img.tobytes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1010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())] 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A71D5D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+=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1010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099CC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1</a:t>
            </a:r>
            <a:endParaRPr kumimoji="0" lang="ko-KR" altLang="ko-KR" sz="1200" b="0" i="0" u="none" strike="noStrike" cap="none" normalizeH="0" baseline="0" dirty="0" smtClean="0">
              <a:ln>
                <a:noFill/>
              </a:ln>
              <a:solidFill>
                <a:srgbClr val="010101"/>
              </a:solidFill>
              <a:effectLst/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dirty="0">
                <a:solidFill>
                  <a:srgbClr val="01010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6</a:t>
            </a:r>
            <a:r>
              <a:rPr kumimoji="0" lang="en-US" altLang="ko-KR" sz="1200" b="0" i="0" u="none" strike="noStrike" cap="none" normalizeH="0" baseline="0" dirty="0" smtClean="0">
                <a:ln>
                  <a:noFill/>
                </a:ln>
                <a:solidFill>
                  <a:srgbClr val="01010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)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1010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src_font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1010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A71D5D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=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1010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FF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ImageFont.truetype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1010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1010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src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1010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1010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size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A71D5D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=</a:t>
            </a:r>
            <a:r>
              <a:rPr kumimoji="0" lang="ko-KR" altLang="ko-KR" sz="1200" b="0" i="0" u="none" strike="noStrike" cap="none" normalizeH="0" baseline="0" dirty="0" err="1" smtClean="0">
                <a:ln>
                  <a:noFill/>
                </a:ln>
                <a:solidFill>
                  <a:srgbClr val="01010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char_size</a:t>
            </a:r>
            <a:r>
              <a:rPr kumimoji="0" lang="ko-KR" altLang="ko-KR" sz="1200" b="0" i="0" u="none" strike="noStrike" cap="none" normalizeH="0" baseline="0" dirty="0" smtClean="0">
                <a:ln>
                  <a:noFill/>
                </a:ln>
                <a:solidFill>
                  <a:srgbClr val="01010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)</a:t>
            </a:r>
            <a:endParaRPr kumimoji="0" lang="ko-KR" altLang="ko-KR" sz="32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9" name="Rectangle 1"/>
          <p:cNvSpPr>
            <a:spLocks noChangeArrowheads="1"/>
          </p:cNvSpPr>
          <p:nvPr/>
        </p:nvSpPr>
        <p:spPr bwMode="auto">
          <a:xfrm>
            <a:off x="207111" y="3894402"/>
            <a:ext cx="1022716" cy="18466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200" i="0" u="none" strike="noStrike" cap="none" normalizeH="0" baseline="0" dirty="0" smtClean="0">
                <a:ln>
                  <a:noFill/>
                </a:ln>
                <a:solidFill>
                  <a:srgbClr val="01010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(font2img.py) </a:t>
            </a:r>
          </a:p>
        </p:txBody>
      </p:sp>
    </p:spTree>
    <p:extLst>
      <p:ext uri="{BB962C8B-B14F-4D97-AF65-F5344CB8AC3E}">
        <p14:creationId xmlns:p14="http://schemas.microsoft.com/office/powerpoint/2010/main" val="476940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9079832" y="433136"/>
            <a:ext cx="2598821" cy="5454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os</a:t>
            </a:r>
            <a:endParaRPr lang="ko-KR" altLang="en-US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207111" y="2234997"/>
            <a:ext cx="1705595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b="1" i="0" u="none" strike="noStrike" cap="none" normalizeH="0" baseline="0" dirty="0" err="1" smtClean="0">
                <a:ln>
                  <a:noFill/>
                </a:ln>
                <a:solidFill>
                  <a:srgbClr val="01010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Useage</a:t>
            </a:r>
            <a:r>
              <a:rPr kumimoji="0" lang="en-US" altLang="ko-KR" b="1" i="0" u="none" strike="noStrike" cap="none" normalizeH="0" baseline="0" dirty="0" smtClean="0">
                <a:ln>
                  <a:noFill/>
                </a:ln>
                <a:solidFill>
                  <a:srgbClr val="01010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: </a:t>
            </a:r>
            <a:r>
              <a:rPr kumimoji="0" lang="en-US" altLang="ko-KR" sz="1200" i="0" u="none" strike="noStrike" cap="none" normalizeH="0" baseline="0" dirty="0" smtClean="0">
                <a:ln>
                  <a:noFill/>
                </a:ln>
                <a:solidFill>
                  <a:srgbClr val="01010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</a:t>
            </a:r>
            <a:r>
              <a:rPr lang="en-US" altLang="ko-KR" sz="1200" dirty="0" smtClean="0">
                <a:solidFill>
                  <a:srgbClr val="01010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infer</a:t>
            </a:r>
            <a:r>
              <a:rPr kumimoji="0" lang="en-US" altLang="ko-KR" sz="1200" i="0" u="none" strike="noStrike" cap="none" normalizeH="0" baseline="0" dirty="0" smtClean="0">
                <a:ln>
                  <a:noFill/>
                </a:ln>
                <a:solidFill>
                  <a:srgbClr val="01010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.py) 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66502" y="1001776"/>
            <a:ext cx="1002151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 </a:t>
            </a:r>
            <a:r>
              <a:rPr lang="en-US" altLang="ko-KR" b="1" dirty="0" err="1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os</a:t>
            </a:r>
            <a:r>
              <a:rPr lang="en-US" altLang="ko-KR" b="1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en-US" altLang="ko-KR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: (Operating System) : </a:t>
            </a:r>
            <a:r>
              <a:rPr lang="ko-KR" altLang="en-US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운영체제에서 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제공되는 여러 기능을 </a:t>
            </a:r>
            <a:r>
              <a:rPr lang="ko-KR" altLang="en-US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파이썬에서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수행할 수 있게 </a:t>
            </a:r>
            <a:r>
              <a:rPr lang="ko-KR" altLang="en-US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해준다</a:t>
            </a:r>
            <a:r>
              <a:rPr lang="en-US" altLang="ko-KR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</a:t>
            </a:r>
            <a:endParaRPr lang="ko-KR" altLang="en-US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961046" y="2185984"/>
            <a:ext cx="6096000" cy="2646878"/>
          </a:xfrm>
          <a:prstGeom prst="rect">
            <a:avLst/>
          </a:prstGeom>
        </p:spPr>
        <p:txBody>
          <a:bodyPr>
            <a:spAutoFit/>
          </a:bodyPr>
          <a:lstStyle/>
          <a:p>
            <a:pPr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b="1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Description: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en-US" altLang="ko-KR" sz="1400" dirty="0" smtClean="0">
              <a:solidFill>
                <a:srgbClr val="01010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400" dirty="0" smtClean="0">
                <a:solidFill>
                  <a:srgbClr val="01010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1</a:t>
            </a:r>
            <a:r>
              <a:rPr lang="en-US" altLang="ko-KR" sz="1400" dirty="0">
                <a:solidFill>
                  <a:srgbClr val="01010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) </a:t>
            </a:r>
            <a:r>
              <a:rPr lang="ko-KR" altLang="en-US" sz="1400" dirty="0">
                <a:solidFill>
                  <a:srgbClr val="01010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입력 받은 경로가 존재하면 </a:t>
            </a:r>
            <a:r>
              <a:rPr lang="en-US" altLang="ko-KR" sz="1400" dirty="0">
                <a:solidFill>
                  <a:srgbClr val="01010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true </a:t>
            </a:r>
            <a:r>
              <a:rPr lang="ko-KR" altLang="en-US" sz="1400" dirty="0">
                <a:solidFill>
                  <a:srgbClr val="01010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반환</a:t>
            </a:r>
            <a:r>
              <a:rPr lang="en-US" altLang="ko-KR" sz="1400" dirty="0">
                <a:solidFill>
                  <a:srgbClr val="01010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400" dirty="0">
                <a:solidFill>
                  <a:srgbClr val="01010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2) </a:t>
            </a:r>
            <a:r>
              <a:rPr lang="ko-KR" altLang="en-US" sz="1400" dirty="0">
                <a:solidFill>
                  <a:srgbClr val="01010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입력 받은 경로에 </a:t>
            </a:r>
            <a:r>
              <a:rPr lang="en-US" altLang="ko-KR" sz="1400" dirty="0">
                <a:solidFill>
                  <a:srgbClr val="01010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directory </a:t>
            </a:r>
            <a:r>
              <a:rPr lang="ko-KR" altLang="en-US" sz="1400" dirty="0">
                <a:solidFill>
                  <a:srgbClr val="01010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생성</a:t>
            </a:r>
            <a:endParaRPr lang="ko-KR" altLang="ko-KR" sz="1400" dirty="0">
              <a:solidFill>
                <a:srgbClr val="01010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400" dirty="0">
                <a:solidFill>
                  <a:srgbClr val="01010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3) </a:t>
            </a:r>
            <a:r>
              <a:rPr lang="ko-KR" altLang="en-US" sz="1400" dirty="0">
                <a:solidFill>
                  <a:srgbClr val="01010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경로를 조합하여 새 경로를 만든다</a:t>
            </a:r>
            <a:r>
              <a:rPr lang="en-US" altLang="ko-KR" sz="1400" dirty="0">
                <a:solidFill>
                  <a:srgbClr val="01010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400" dirty="0">
                <a:solidFill>
                  <a:srgbClr val="01010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	-&gt;(</a:t>
            </a:r>
            <a:r>
              <a:rPr lang="en-US" altLang="ko-KR" sz="1400" dirty="0" err="1">
                <a:solidFill>
                  <a:srgbClr val="01010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args.save_dir</a:t>
            </a:r>
            <a:r>
              <a:rPr lang="en-US" altLang="ko-KR" sz="1400" dirty="0">
                <a:solidFill>
                  <a:srgbClr val="01010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/</a:t>
            </a:r>
            <a:r>
              <a:rPr lang="en-US" altLang="ko-KR" sz="1400" dirty="0" err="1">
                <a:solidFill>
                  <a:srgbClr val="01010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args.output_gif</a:t>
            </a:r>
            <a:r>
              <a:rPr lang="en-US" altLang="ko-KR" sz="1400" dirty="0">
                <a:solidFill>
                  <a:srgbClr val="01010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)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400" dirty="0">
                <a:solidFill>
                  <a:srgbClr val="01010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4) </a:t>
            </a:r>
            <a:r>
              <a:rPr lang="ko-KR" altLang="en-US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입력 받은 </a:t>
            </a:r>
            <a:r>
              <a:rPr lang="ko-KR" altLang="en-US" sz="1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경로의 기본 이름</a:t>
            </a:r>
            <a:r>
              <a:rPr lang="en-US" altLang="ko-KR" sz="1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(base name)</a:t>
            </a:r>
            <a:r>
              <a:rPr lang="ko-KR" altLang="en-US" sz="1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을 반환한다</a:t>
            </a:r>
            <a:r>
              <a:rPr lang="en-US" altLang="ko-KR" sz="1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</a:t>
            </a:r>
          </a:p>
          <a:p>
            <a:r>
              <a:rPr lang="en-US" altLang="ko-KR" sz="1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	ex)</a:t>
            </a:r>
            <a:r>
              <a:rPr lang="en-US" altLang="ko-KR" sz="1400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en-US" altLang="ko-KR" sz="1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&gt;&gt;</a:t>
            </a:r>
            <a:r>
              <a:rPr lang="en-US" altLang="ko-KR" sz="14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basename</a:t>
            </a:r>
            <a:r>
              <a:rPr lang="en-US" altLang="ko-KR" sz="1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('C:\\Python30\\</a:t>
            </a:r>
            <a:r>
              <a:rPr lang="en-US" altLang="ko-KR" sz="14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tmp</a:t>
            </a:r>
            <a:r>
              <a:rPr lang="en-US" altLang="ko-KR" sz="1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')</a:t>
            </a:r>
          </a:p>
          <a:p>
            <a:r>
              <a:rPr lang="en-US" altLang="ko-KR" sz="1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	      &gt;&gt;'</a:t>
            </a:r>
            <a:r>
              <a:rPr lang="en-US" altLang="ko-KR" sz="14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tmp</a:t>
            </a:r>
            <a:r>
              <a:rPr lang="en-US" altLang="ko-KR" sz="1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'</a:t>
            </a:r>
          </a:p>
          <a:p>
            <a:r>
              <a:rPr lang="en-US" altLang="ko-KR" dirty="0"/>
              <a:t/>
            </a:r>
            <a:br>
              <a:rPr lang="en-US" altLang="ko-KR" dirty="0"/>
            </a:br>
            <a:endParaRPr lang="en-US" altLang="ko-KR" b="1" i="0" dirty="0" smtClean="0">
              <a:solidFill>
                <a:srgbClr val="000000"/>
              </a:solidFill>
              <a:effectLst/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207111" y="2643304"/>
            <a:ext cx="4655121" cy="64633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01010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os.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FF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path.exists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1010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01010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args.save_dir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1010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):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01010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os.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FF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makedirs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1010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01010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args.save_dir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1010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01010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gif_path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1010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A71D5D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=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1010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01010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os.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FF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path.join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1010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01010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args.save_dir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1010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01010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args.output_gif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1010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)</a:t>
            </a:r>
            <a:endParaRPr kumimoji="0" lang="ko-KR" altLang="ko-KR" sz="3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24691" y="3694089"/>
            <a:ext cx="390683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>
                <a:solidFill>
                  <a:srgbClr val="01010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label </a:t>
            </a:r>
            <a:r>
              <a:rPr lang="en-US" altLang="ko-KR" sz="1400" dirty="0">
                <a:solidFill>
                  <a:srgbClr val="A71D5D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=</a:t>
            </a:r>
            <a:r>
              <a:rPr lang="en-US" altLang="ko-KR" sz="1400" dirty="0">
                <a:solidFill>
                  <a:srgbClr val="01010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en-US" altLang="ko-KR" sz="1400" dirty="0" err="1">
                <a:solidFill>
                  <a:srgbClr val="066DE2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int</a:t>
            </a:r>
            <a:r>
              <a:rPr lang="en-US" altLang="ko-KR" sz="1400" dirty="0">
                <a:solidFill>
                  <a:srgbClr val="01010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</a:t>
            </a:r>
            <a:r>
              <a:rPr lang="en-US" altLang="ko-KR" sz="1400" dirty="0" err="1">
                <a:solidFill>
                  <a:srgbClr val="FF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os.path.basename</a:t>
            </a:r>
            <a:r>
              <a:rPr lang="en-US" altLang="ko-KR" sz="1400" dirty="0">
                <a:solidFill>
                  <a:srgbClr val="01010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(p).split(</a:t>
            </a:r>
            <a:r>
              <a:rPr lang="en-US" altLang="ko-KR" sz="1400" dirty="0">
                <a:solidFill>
                  <a:srgbClr val="63A35C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"_"</a:t>
            </a:r>
            <a:r>
              <a:rPr lang="en-US" altLang="ko-KR" sz="1400" dirty="0">
                <a:solidFill>
                  <a:srgbClr val="01010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)[</a:t>
            </a:r>
            <a:r>
              <a:rPr lang="en-US" altLang="ko-KR" sz="1400" dirty="0">
                <a:solidFill>
                  <a:srgbClr val="0099CC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0</a:t>
            </a:r>
            <a:r>
              <a:rPr lang="en-US" altLang="ko-KR" sz="1400" dirty="0">
                <a:solidFill>
                  <a:srgbClr val="01010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])</a:t>
            </a:r>
            <a:endParaRPr lang="ko-KR" altLang="en-US" sz="14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11" name="Rectangle 1"/>
          <p:cNvSpPr>
            <a:spLocks noChangeArrowheads="1"/>
          </p:cNvSpPr>
          <p:nvPr/>
        </p:nvSpPr>
        <p:spPr bwMode="auto">
          <a:xfrm>
            <a:off x="207111" y="3509423"/>
            <a:ext cx="981038" cy="18466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200" dirty="0" smtClean="0">
                <a:solidFill>
                  <a:srgbClr val="01010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(p</a:t>
            </a:r>
            <a:r>
              <a:rPr kumimoji="0" lang="en-US" altLang="ko-KR" sz="1200" i="0" u="none" strike="noStrike" cap="none" normalizeH="0" baseline="0" dirty="0" smtClean="0">
                <a:ln>
                  <a:noFill/>
                </a:ln>
                <a:solidFill>
                  <a:srgbClr val="01010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ackage.py )</a:t>
            </a:r>
          </a:p>
        </p:txBody>
      </p:sp>
    </p:spTree>
    <p:extLst>
      <p:ext uri="{BB962C8B-B14F-4D97-AF65-F5344CB8AC3E}">
        <p14:creationId xmlns:p14="http://schemas.microsoft.com/office/powerpoint/2010/main" val="3767334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9079832" y="433136"/>
            <a:ext cx="2598821" cy="5454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numpy</a:t>
            </a:r>
            <a:endParaRPr lang="ko-KR" altLang="en-US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207111" y="2234996"/>
            <a:ext cx="98264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b="1" i="0" u="none" strike="noStrike" cap="none" normalizeH="0" baseline="0" dirty="0" err="1" smtClean="0">
                <a:ln>
                  <a:noFill/>
                </a:ln>
                <a:solidFill>
                  <a:srgbClr val="01010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Useage</a:t>
            </a:r>
            <a:r>
              <a:rPr kumimoji="0" lang="en-US" altLang="ko-KR" b="1" i="0" u="none" strike="noStrike" cap="none" normalizeH="0" baseline="0" dirty="0" smtClean="0">
                <a:ln>
                  <a:noFill/>
                </a:ln>
                <a:solidFill>
                  <a:srgbClr val="01010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: </a:t>
            </a:r>
            <a:endParaRPr kumimoji="0" lang="en-US" altLang="ko-KR" sz="1200" i="0" u="none" strike="noStrike" cap="none" normalizeH="0" baseline="0" dirty="0" smtClean="0">
              <a:ln>
                <a:noFill/>
              </a:ln>
              <a:solidFill>
                <a:srgbClr val="010101"/>
              </a:solidFill>
              <a:effectLst/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6502" y="1001776"/>
            <a:ext cx="1198695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b="1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 </a:t>
            </a:r>
            <a:r>
              <a:rPr lang="en-US" altLang="ko-KR" b="1" dirty="0" err="1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numpy</a:t>
            </a:r>
            <a:r>
              <a:rPr lang="en-US" altLang="ko-KR" b="1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en-US" altLang="ko-KR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: </a:t>
            </a:r>
            <a:r>
              <a:rPr lang="ko-KR" altLang="en-US" dirty="0" smtClean="0">
                <a:solidFill>
                  <a:srgbClr val="333333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과학 </a:t>
            </a:r>
            <a:r>
              <a:rPr lang="ko-KR" altLang="en-US" dirty="0">
                <a:solidFill>
                  <a:srgbClr val="333333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계산을 위한 라이브러리로서 다차원 배열을 처리하는데 필요한 여러 유용한 기능을 </a:t>
            </a:r>
            <a:r>
              <a:rPr lang="ko-KR" altLang="en-US" dirty="0" smtClean="0">
                <a:solidFill>
                  <a:srgbClr val="333333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제공한다</a:t>
            </a:r>
            <a:r>
              <a:rPr lang="en-US" altLang="ko-KR" dirty="0" smtClean="0">
                <a:solidFill>
                  <a:srgbClr val="333333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</a:t>
            </a:r>
            <a:endParaRPr lang="ko-KR" altLang="en-US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929745" y="2234996"/>
            <a:ext cx="495992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 smtClean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Description:</a:t>
            </a:r>
          </a:p>
          <a:p>
            <a:endParaRPr lang="en-US" altLang="ko-KR" b="1" dirty="0" smtClean="0">
              <a:solidFill>
                <a:srgbClr val="000000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r>
              <a:rPr lang="en-US" altLang="ko-KR" sz="1400" dirty="0" smtClean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1) </a:t>
            </a:r>
            <a:r>
              <a:rPr lang="en-US" altLang="ko-KR" sz="1400" dirty="0" err="1" smtClean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np.random.shuffle</a:t>
            </a:r>
            <a:r>
              <a:rPr lang="en-US" altLang="ko-KR" sz="1400" dirty="0" smtClean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() :</a:t>
            </a:r>
            <a:r>
              <a:rPr lang="ko-KR" altLang="en-US" sz="1400" dirty="0" smtClean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en-US" altLang="ko-KR" sz="1400" dirty="0" err="1" smtClean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charset</a:t>
            </a:r>
            <a:r>
              <a:rPr lang="ko-KR" altLang="en-US" sz="1400" dirty="0" smtClean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배열 안의 숫자를 섞는다</a:t>
            </a:r>
            <a:r>
              <a:rPr lang="en-US" altLang="ko-KR" dirty="0" smtClean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 </a:t>
            </a:r>
            <a:endParaRPr lang="en-US" altLang="ko-KR" i="0" dirty="0" smtClean="0">
              <a:solidFill>
                <a:srgbClr val="000000"/>
              </a:solidFill>
              <a:effectLst/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414222" y="5485540"/>
            <a:ext cx="65" cy="55399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3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207111" y="2652317"/>
            <a:ext cx="3640420" cy="107721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1010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01010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crop.py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1010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01010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opencv_image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1010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A71D5D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=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1010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FF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np.array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1010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01010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cropped_image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1010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)</a:t>
            </a:r>
            <a:endParaRPr kumimoji="0" lang="en-US" altLang="ko-KR" sz="1400" b="0" i="0" u="none" strike="noStrike" cap="none" normalizeH="0" baseline="0" dirty="0" smtClean="0">
              <a:ln>
                <a:noFill/>
              </a:ln>
              <a:solidFill>
                <a:srgbClr val="010101"/>
              </a:solidFill>
              <a:effectLst/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400" b="0" i="0" u="none" strike="noStrike" cap="none" normalizeH="0" baseline="0" dirty="0" smtClean="0">
              <a:ln>
                <a:noFill/>
              </a:ln>
              <a:solidFill>
                <a:srgbClr val="010101"/>
              </a:solidFill>
              <a:effectLst/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1010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(font2img.py)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0" i="0" u="none" strike="noStrike" cap="none" normalizeH="0" baseline="0" dirty="0" smtClean="0">
                <a:ln>
                  <a:noFill/>
                </a:ln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1) 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FF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np.random.shuffle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1010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(_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01010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charset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1010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)</a:t>
            </a:r>
            <a:endParaRPr kumimoji="0" lang="ko-KR" altLang="ko-KR" sz="3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8960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9079832" y="433136"/>
            <a:ext cx="2598821" cy="5454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sys</a:t>
            </a:r>
            <a:endParaRPr lang="ko-KR" altLang="en-US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207111" y="2234997"/>
            <a:ext cx="98264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b="1" i="0" u="none" strike="noStrike" cap="none" normalizeH="0" baseline="0" dirty="0" err="1" smtClean="0">
                <a:ln>
                  <a:noFill/>
                </a:ln>
                <a:solidFill>
                  <a:srgbClr val="01010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Useage</a:t>
            </a:r>
            <a:r>
              <a:rPr kumimoji="0" lang="en-US" altLang="ko-KR" b="1" i="0" u="none" strike="noStrike" cap="none" normalizeH="0" baseline="0" dirty="0" smtClean="0">
                <a:ln>
                  <a:noFill/>
                </a:ln>
                <a:solidFill>
                  <a:srgbClr val="01010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: </a:t>
            </a:r>
            <a:endParaRPr kumimoji="0" lang="en-US" altLang="ko-KR" sz="1200" i="0" u="none" strike="noStrike" cap="none" normalizeH="0" baseline="0" dirty="0" smtClean="0">
              <a:ln>
                <a:noFill/>
              </a:ln>
              <a:solidFill>
                <a:srgbClr val="010101"/>
              </a:solidFill>
              <a:effectLst/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24691" y="1003051"/>
            <a:ext cx="1198695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sys</a:t>
            </a:r>
            <a:r>
              <a:rPr lang="en-US" altLang="ko-KR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: </a:t>
            </a:r>
            <a:r>
              <a:rPr lang="ko-KR" altLang="en-US" dirty="0" err="1" smtClean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파이썬</a:t>
            </a:r>
            <a:r>
              <a:rPr lang="ko-KR" altLang="en-US" dirty="0" smtClean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ko-KR" altLang="en-US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인터프리터가 제공하는 변수들과 함수들을 직접 제어할 수 있게 해주는 모듈이다</a:t>
            </a:r>
            <a:r>
              <a:rPr lang="en-US" altLang="ko-KR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</a:t>
            </a:r>
            <a:endParaRPr lang="ko-KR" altLang="en-US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endParaRPr lang="ko-KR" altLang="en-US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414222" y="5485540"/>
            <a:ext cx="65" cy="55399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3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9" name="Rectangle 1"/>
          <p:cNvSpPr>
            <a:spLocks noChangeArrowheads="1"/>
          </p:cNvSpPr>
          <p:nvPr/>
        </p:nvSpPr>
        <p:spPr bwMode="auto">
          <a:xfrm>
            <a:off x="207111" y="2651407"/>
            <a:ext cx="2644955" cy="96949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01010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(font2img.py)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01010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reload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1010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FF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sys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1010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01010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sys.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FF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setdefaultencoding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1010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63A35C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"utf-8"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1010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/>
            </a:r>
            <a:br>
              <a:rPr kumimoji="0" lang="ko-KR" altLang="ko-KR" sz="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</a:br>
            <a:endParaRPr kumimoji="0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015644" y="2188830"/>
            <a:ext cx="6096000" cy="86177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b="1" dirty="0" smtClean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Description:</a:t>
            </a:r>
          </a:p>
          <a:p>
            <a:r>
              <a:rPr lang="en-US" altLang="ko-KR" b="1" dirty="0" smtClean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 </a:t>
            </a:r>
          </a:p>
          <a:p>
            <a:r>
              <a:rPr lang="en-US" altLang="ko-KR" sz="1400" dirty="0" err="1" smtClean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setdefaultencoding</a:t>
            </a:r>
            <a:r>
              <a:rPr lang="en-US" altLang="ko-KR" sz="1400" dirty="0" smtClean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(“utf-8”) : </a:t>
            </a:r>
            <a:r>
              <a:rPr lang="ko-KR" altLang="en-US" sz="1400" dirty="0" smtClean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기본 문자열 </a:t>
            </a:r>
            <a:r>
              <a:rPr lang="ko-KR" altLang="en-US" sz="1400" dirty="0" err="1" smtClean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인코딩을</a:t>
            </a:r>
            <a:r>
              <a:rPr lang="ko-KR" altLang="en-US" sz="1400" dirty="0" smtClean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en-US" altLang="ko-KR" sz="1400" dirty="0" smtClean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utf-8 </a:t>
            </a:r>
            <a:r>
              <a:rPr lang="ko-KR" altLang="en-US" sz="1400" dirty="0" smtClean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로 설정</a:t>
            </a:r>
            <a:endParaRPr lang="en-US" altLang="ko-KR" sz="1400" i="0" dirty="0" smtClean="0">
              <a:solidFill>
                <a:srgbClr val="000000"/>
              </a:solidFill>
              <a:effectLst/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15856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9079832" y="433136"/>
            <a:ext cx="2598821" cy="5454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collections</a:t>
            </a:r>
            <a:endParaRPr lang="ko-KR" altLang="en-US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207111" y="2234997"/>
            <a:ext cx="98264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b="1" i="0" u="none" strike="noStrike" cap="none" normalizeH="0" baseline="0" dirty="0" err="1" smtClean="0">
                <a:ln>
                  <a:noFill/>
                </a:ln>
                <a:solidFill>
                  <a:srgbClr val="01010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Useage</a:t>
            </a:r>
            <a:r>
              <a:rPr kumimoji="0" lang="en-US" altLang="ko-KR" b="1" i="0" u="none" strike="noStrike" cap="none" normalizeH="0" baseline="0" dirty="0" smtClean="0">
                <a:ln>
                  <a:noFill/>
                </a:ln>
                <a:solidFill>
                  <a:srgbClr val="01010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: </a:t>
            </a:r>
            <a:endParaRPr kumimoji="0" lang="en-US" altLang="ko-KR" sz="1200" i="0" u="none" strike="noStrike" cap="none" normalizeH="0" baseline="0" dirty="0" smtClean="0">
              <a:ln>
                <a:noFill/>
              </a:ln>
              <a:solidFill>
                <a:srgbClr val="010101"/>
              </a:solidFill>
              <a:effectLst/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24691" y="1003051"/>
            <a:ext cx="1198695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collections</a:t>
            </a:r>
            <a:r>
              <a:rPr lang="en-US" altLang="ko-KR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:</a:t>
            </a:r>
            <a:r>
              <a:rPr lang="ko-KR" altLang="en-US" dirty="0"/>
              <a:t>컨테이너 데이터 타입들이 포함된 모듈</a:t>
            </a:r>
            <a:endParaRPr lang="ko-KR" altLang="en-US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031832" y="1986543"/>
            <a:ext cx="6096000" cy="252376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b="1" dirty="0" smtClean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Description:</a:t>
            </a:r>
          </a:p>
          <a:p>
            <a:pPr marL="342900" indent="-342900">
              <a:buAutoNum type="arabicParenR"/>
            </a:pPr>
            <a:r>
              <a:rPr lang="en-US" altLang="ko-KR" sz="1400" dirty="0" err="1" smtClean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Collections.defaultdict</a:t>
            </a:r>
            <a:r>
              <a:rPr lang="en-US" altLang="ko-KR" sz="1400" dirty="0" smtClean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</a:t>
            </a:r>
            <a:r>
              <a:rPr lang="en-US" altLang="ko-KR" sz="1400" dirty="0" err="1" smtClean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int</a:t>
            </a:r>
            <a:r>
              <a:rPr lang="en-US" altLang="ko-KR" sz="1400" dirty="0" smtClean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)</a:t>
            </a:r>
            <a:r>
              <a:rPr lang="ko-KR" altLang="en-US" sz="1400" dirty="0" smtClean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을 사용하여 </a:t>
            </a:r>
            <a:r>
              <a:rPr lang="en-US" altLang="ko-KR" sz="1400" dirty="0" err="1" smtClean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hash_count</a:t>
            </a:r>
            <a:r>
              <a:rPr lang="ko-KR" altLang="en-US" sz="1400" dirty="0" smtClean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라는 </a:t>
            </a:r>
            <a:r>
              <a:rPr lang="en-US" altLang="ko-KR" sz="1400" dirty="0" smtClean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dictionary</a:t>
            </a:r>
            <a:r>
              <a:rPr lang="ko-KR" altLang="en-US" sz="1400" dirty="0" smtClean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에 기본값을 정의하여 </a:t>
            </a:r>
            <a:r>
              <a:rPr lang="en-US" altLang="ko-KR" sz="1400" dirty="0" smtClean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Key</a:t>
            </a:r>
            <a:r>
              <a:rPr lang="ko-KR" altLang="en-US" sz="1400" dirty="0" smtClean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값에 없는 값을 입력해도 에러를 출력하지 않고 </a:t>
            </a:r>
            <a:r>
              <a:rPr lang="en-US" altLang="ko-KR" sz="1400" dirty="0" smtClean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default</a:t>
            </a:r>
            <a:r>
              <a:rPr lang="ko-KR" altLang="en-US" sz="1400" dirty="0" smtClean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값을 출력한다</a:t>
            </a:r>
            <a:r>
              <a:rPr lang="en-US" altLang="ko-KR" sz="1400" dirty="0" smtClean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 </a:t>
            </a:r>
          </a:p>
          <a:p>
            <a:pPr marL="342900" indent="-342900">
              <a:buAutoNum type="arabicParenR"/>
            </a:pPr>
            <a:r>
              <a:rPr lang="en-US" altLang="ko-KR" sz="1400" dirty="0" err="1" smtClean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recurring.hashes</a:t>
            </a:r>
            <a:r>
              <a:rPr lang="ko-KR" altLang="en-US" sz="1400" dirty="0" smtClean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에는 세 번 이상 그려진 글자들의 </a:t>
            </a:r>
            <a:r>
              <a:rPr lang="en-US" altLang="ko-KR" sz="1400" dirty="0" smtClean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byte</a:t>
            </a:r>
            <a:r>
              <a:rPr lang="ko-KR" altLang="en-US" sz="1400" dirty="0" smtClean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형 리스트가 만들어진다</a:t>
            </a:r>
            <a:r>
              <a:rPr lang="en-US" altLang="ko-KR" sz="1400" dirty="0" smtClean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</a:t>
            </a:r>
          </a:p>
          <a:p>
            <a:pPr marL="342900" indent="-342900">
              <a:buAutoNum type="arabicParenR"/>
            </a:pPr>
            <a:r>
              <a:rPr lang="en-US" altLang="ko-KR" sz="1400" dirty="0" err="1" smtClean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Dst_filter_hashes</a:t>
            </a:r>
            <a:r>
              <a:rPr lang="en-US" altLang="ko-KR" sz="1400" dirty="0" smtClean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= </a:t>
            </a:r>
            <a:r>
              <a:rPr lang="ko-KR" altLang="en-US" sz="1400" dirty="0" smtClean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중복된 글자들의 집합 </a:t>
            </a:r>
            <a:r>
              <a:rPr lang="ko-KR" altLang="en-US" sz="1400" dirty="0" err="1" smtClean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자료형</a:t>
            </a:r>
            <a:endParaRPr lang="en-US" altLang="ko-KR" sz="1400" dirty="0" smtClean="0">
              <a:solidFill>
                <a:srgbClr val="000000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r>
              <a:rPr lang="en-US" altLang="ko-KR" sz="1400" dirty="0" smtClean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filter(</a:t>
            </a:r>
            <a:r>
              <a:rPr lang="en-US" altLang="ko-KR" sz="1400" dirty="0" err="1" smtClean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func</a:t>
            </a:r>
            <a:r>
              <a:rPr lang="en-US" altLang="ko-KR" sz="1400" dirty="0" smtClean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(),</a:t>
            </a:r>
            <a:r>
              <a:rPr lang="en-US" altLang="ko-KR" sz="1400" dirty="0" err="1" smtClean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literable</a:t>
            </a:r>
            <a:r>
              <a:rPr lang="en-US" altLang="ko-KR" sz="1400" dirty="0" smtClean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) : </a:t>
            </a:r>
            <a:r>
              <a:rPr lang="ko-KR" altLang="en-US" sz="1400" dirty="0" smtClean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두번째 인수인 반복 가능한 </a:t>
            </a:r>
            <a:r>
              <a:rPr lang="ko-KR" altLang="en-US" sz="1400" dirty="0" err="1" smtClean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자료형</a:t>
            </a:r>
            <a:r>
              <a:rPr lang="ko-KR" altLang="en-US" sz="1400" dirty="0" smtClean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요소들을 첫번째 인자 함수에 하나씩 입력하여 </a:t>
            </a:r>
            <a:r>
              <a:rPr lang="ko-KR" altLang="en-US" sz="1400" dirty="0" err="1" smtClean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리턴값이</a:t>
            </a:r>
            <a:r>
              <a:rPr lang="ko-KR" altLang="en-US" sz="1400" dirty="0" smtClean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참인 것만 반환한다</a:t>
            </a:r>
            <a:r>
              <a:rPr lang="en-US" altLang="ko-KR" sz="1400" dirty="0" smtClean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</a:t>
            </a:r>
          </a:p>
          <a:p>
            <a:pPr marL="342900" indent="-342900">
              <a:buAutoNum type="arabicParenR"/>
            </a:pPr>
            <a:endParaRPr lang="en-US" altLang="ko-KR" sz="1400" dirty="0" smtClean="0">
              <a:solidFill>
                <a:srgbClr val="000000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342900" indent="-342900">
              <a:buAutoNum type="arabicParenR"/>
            </a:pPr>
            <a:endParaRPr lang="en-US" altLang="ko-KR" sz="1400" dirty="0" smtClean="0">
              <a:solidFill>
                <a:srgbClr val="000000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207111" y="2602097"/>
            <a:ext cx="5631350" cy="86177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1010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(font2img.py)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400" b="0" i="0" u="none" strike="noStrike" cap="none" normalizeH="0" baseline="0" dirty="0" smtClean="0">
                <a:ln>
                  <a:noFill/>
                </a:ln>
                <a:solidFill>
                  <a:srgbClr val="01010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1) 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01010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hash_count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1010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A71D5D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=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1010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collections.defaultdict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1010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66DE2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int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1010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)</a:t>
            </a:r>
            <a:endParaRPr lang="en-US" altLang="ko-KR" sz="1400" dirty="0" smtClean="0">
              <a:solidFill>
                <a:srgbClr val="01010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1400" dirty="0" smtClean="0">
                <a:solidFill>
                  <a:srgbClr val="01010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2) </a:t>
            </a:r>
            <a:r>
              <a:rPr lang="en-US" altLang="ko-KR" sz="1400" dirty="0" err="1" smtClean="0">
                <a:solidFill>
                  <a:srgbClr val="01010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recurring_hashes</a:t>
            </a:r>
            <a:r>
              <a:rPr lang="en-US" altLang="ko-KR" sz="1400" dirty="0" smtClean="0">
                <a:solidFill>
                  <a:srgbClr val="01010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= filter(lambda d: d[1]&gt;2, </a:t>
            </a:r>
            <a:r>
              <a:rPr lang="en-US" altLang="ko-KR" sz="1400" dirty="0" err="1" smtClean="0">
                <a:solidFill>
                  <a:srgbClr val="01010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hash_count.items</a:t>
            </a:r>
            <a:r>
              <a:rPr lang="en-US" altLang="ko-KR" sz="1400" dirty="0" smtClean="0">
                <a:solidFill>
                  <a:srgbClr val="01010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())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ko-KR" sz="1400" dirty="0" smtClean="0">
              <a:solidFill>
                <a:srgbClr val="01010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88485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9079832" y="433136"/>
            <a:ext cx="2598821" cy="5454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glob</a:t>
            </a:r>
            <a:endParaRPr lang="ko-KR" altLang="en-US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207111" y="2234997"/>
            <a:ext cx="98264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b="1" i="0" u="none" strike="noStrike" cap="none" normalizeH="0" baseline="0" dirty="0" err="1" smtClean="0">
                <a:ln>
                  <a:noFill/>
                </a:ln>
                <a:solidFill>
                  <a:srgbClr val="01010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Useage</a:t>
            </a:r>
            <a:r>
              <a:rPr kumimoji="0" lang="en-US" altLang="ko-KR" b="1" i="0" u="none" strike="noStrike" cap="none" normalizeH="0" baseline="0" dirty="0" smtClean="0">
                <a:ln>
                  <a:noFill/>
                </a:ln>
                <a:solidFill>
                  <a:srgbClr val="01010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: </a:t>
            </a:r>
            <a:endParaRPr kumimoji="0" lang="en-US" altLang="ko-KR" sz="1200" i="0" u="none" strike="noStrike" cap="none" normalizeH="0" baseline="0" dirty="0" smtClean="0">
              <a:ln>
                <a:noFill/>
              </a:ln>
              <a:solidFill>
                <a:srgbClr val="010101"/>
              </a:solidFill>
              <a:effectLst/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24691" y="1003051"/>
            <a:ext cx="1198695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glob</a:t>
            </a:r>
            <a:r>
              <a:rPr lang="en-US" altLang="ko-KR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: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파일들의 목록을 뽑을 때 사용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6850508" y="2435051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b="1" dirty="0" smtClean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Description: </a:t>
            </a:r>
            <a:endParaRPr lang="en-US" altLang="ko-KR" b="1" i="0" dirty="0" smtClean="0">
              <a:solidFill>
                <a:srgbClr val="000000"/>
              </a:solidFill>
              <a:effectLst/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24691" y="2742828"/>
            <a:ext cx="6096000" cy="73866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400" dirty="0" err="1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pickle_examples</a:t>
            </a:r>
            <a:r>
              <a:rPr lang="ko-KR" altLang="en-US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</a:t>
            </a:r>
            <a:r>
              <a:rPr lang="ko-KR" altLang="en-US" sz="1400" dirty="0" err="1" smtClean="0">
                <a:solidFill>
                  <a:srgbClr val="FF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glob.glob</a:t>
            </a:r>
            <a:r>
              <a:rPr lang="ko-KR" altLang="en-US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</a:t>
            </a:r>
            <a:r>
              <a:rPr lang="ko-KR" altLang="en-US" sz="1400" dirty="0" err="1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os.path.join</a:t>
            </a:r>
            <a:r>
              <a:rPr lang="ko-KR" altLang="en-US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</a:t>
            </a:r>
            <a:r>
              <a:rPr lang="ko-KR" altLang="en-US" sz="1400" dirty="0" err="1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args.dir</a:t>
            </a:r>
            <a:r>
              <a:rPr lang="ko-KR" altLang="en-US" sz="1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"*.</a:t>
            </a:r>
            <a:r>
              <a:rPr lang="ko-KR" altLang="en-US" sz="14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png</a:t>
            </a:r>
            <a:r>
              <a:rPr lang="ko-KR" altLang="en-US" sz="1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")), </a:t>
            </a:r>
            <a:r>
              <a:rPr lang="ko-KR" altLang="en-US" sz="14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train_path</a:t>
            </a:r>
            <a:r>
              <a:rPr lang="ko-KR" altLang="en-US" sz="1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=</a:t>
            </a:r>
            <a:r>
              <a:rPr lang="ko-KR" altLang="en-US" sz="14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train_path</a:t>
            </a:r>
            <a:r>
              <a:rPr lang="ko-KR" altLang="en-US" sz="1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</a:t>
            </a:r>
            <a:r>
              <a:rPr lang="ko-KR" altLang="en-US" sz="14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val_path</a:t>
            </a:r>
            <a:r>
              <a:rPr lang="ko-KR" altLang="en-US" sz="1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=</a:t>
            </a:r>
            <a:r>
              <a:rPr lang="ko-KR" altLang="en-US" sz="14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val_path</a:t>
            </a:r>
            <a:r>
              <a:rPr lang="ko-KR" altLang="en-US" sz="1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                   </a:t>
            </a:r>
            <a:r>
              <a:rPr lang="ko-KR" altLang="en-US" sz="14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train_val_split</a:t>
            </a:r>
            <a:r>
              <a:rPr lang="ko-KR" altLang="en-US" sz="1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=</a:t>
            </a:r>
            <a:r>
              <a:rPr lang="ko-KR" altLang="en-US" sz="14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args.split_ratio</a:t>
            </a:r>
            <a:r>
              <a:rPr lang="ko-KR" altLang="en-US" sz="1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</a:t>
            </a:r>
            <a:r>
              <a:rPr lang="ko-KR" altLang="en-US" sz="14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fixed_sample</a:t>
            </a:r>
            <a:r>
              <a:rPr lang="ko-KR" altLang="en-US" sz="1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=</a:t>
            </a:r>
            <a:r>
              <a:rPr lang="ko-KR" altLang="en-US" sz="14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args.fixed_sample</a:t>
            </a:r>
            <a:r>
              <a:rPr lang="ko-KR" altLang="en-US" sz="1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)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6850508" y="2804383"/>
            <a:ext cx="6096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400" dirty="0" smtClean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glob() :</a:t>
            </a:r>
            <a:r>
              <a:rPr lang="ko-KR" altLang="en-US" sz="1400" dirty="0" smtClean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ko-KR" altLang="en-US" sz="1400" dirty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경로에 대응되는 모든 파일 및 디렉토리의 리스트를 반환</a:t>
            </a:r>
            <a:endParaRPr lang="en-US" altLang="ko-KR" sz="1400" dirty="0">
              <a:solidFill>
                <a:srgbClr val="000000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36493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9079832" y="433136"/>
            <a:ext cx="2598821" cy="5454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cPickle</a:t>
            </a:r>
            <a:endParaRPr lang="ko-KR" altLang="en-US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207111" y="2234997"/>
            <a:ext cx="98264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b="1" i="0" u="none" strike="noStrike" cap="none" normalizeH="0" baseline="0" dirty="0" err="1" smtClean="0">
                <a:ln>
                  <a:noFill/>
                </a:ln>
                <a:solidFill>
                  <a:srgbClr val="01010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Useage</a:t>
            </a:r>
            <a:r>
              <a:rPr kumimoji="0" lang="en-US" altLang="ko-KR" b="1" i="0" u="none" strike="noStrike" cap="none" normalizeH="0" baseline="0" dirty="0" smtClean="0">
                <a:ln>
                  <a:noFill/>
                </a:ln>
                <a:solidFill>
                  <a:srgbClr val="01010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: </a:t>
            </a:r>
            <a:endParaRPr kumimoji="0" lang="en-US" altLang="ko-KR" sz="1200" i="0" u="none" strike="noStrike" cap="none" normalizeH="0" baseline="0" dirty="0" smtClean="0">
              <a:ln>
                <a:noFill/>
              </a:ln>
              <a:solidFill>
                <a:srgbClr val="010101"/>
              </a:solidFill>
              <a:effectLst/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24691" y="1003051"/>
            <a:ext cx="1198695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 err="1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cPickle</a:t>
            </a:r>
            <a:r>
              <a:rPr lang="en-US" altLang="ko-KR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:</a:t>
            </a:r>
            <a:r>
              <a:rPr lang="ko-KR" altLang="en-US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파이썬을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사용하다가 생성된 </a:t>
            </a:r>
            <a:r>
              <a:rPr lang="ko-KR" altLang="en-US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파이썬</a:t>
            </a:r>
            <a:r>
              <a:rPr lang="ko-KR" altLang="en-US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객체를 그대로 파일로 저장하거나 다시 파일에서 </a:t>
            </a:r>
            <a:r>
              <a:rPr lang="ko-KR" altLang="en-US" dirty="0" err="1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읽어들이기</a:t>
            </a:r>
            <a:r>
              <a:rPr lang="ko-KR" altLang="en-US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위해서 사용</a:t>
            </a:r>
            <a:endParaRPr lang="ko-KR" altLang="en-US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850508" y="2435051"/>
            <a:ext cx="6096000" cy="86177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b="1" dirty="0" smtClean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Description: </a:t>
            </a:r>
          </a:p>
          <a:p>
            <a:endParaRPr lang="en-US" altLang="ko-KR" b="1" i="0" dirty="0">
              <a:solidFill>
                <a:srgbClr val="000000"/>
              </a:solidFill>
              <a:effectLst/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r>
              <a:rPr lang="en-US" altLang="ko-KR" sz="1400" i="0" dirty="0" smtClean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dump(</a:t>
            </a:r>
            <a:r>
              <a:rPr lang="en-US" altLang="ko-KR" sz="1400" i="0" dirty="0" err="1" smtClean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data,file</a:t>
            </a:r>
            <a:r>
              <a:rPr lang="en-US" altLang="ko-KR" sz="1400" i="0" dirty="0" smtClean="0">
                <a:solidFill>
                  <a:srgbClr val="00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)</a:t>
            </a: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207111" y="2769892"/>
            <a:ext cx="2167260" cy="35394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01010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</a:t>
            </a:r>
            <a:r>
              <a:rPr kumimoji="0" lang="ko-KR" altLang="ko-KR" sz="900" b="0" i="0" u="none" strike="noStrike" cap="none" normalizeH="0" baseline="0" dirty="0" err="1" smtClean="0">
                <a:ln>
                  <a:noFill/>
                </a:ln>
                <a:solidFill>
                  <a:srgbClr val="01010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package.py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01010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01010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pickle.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FF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dump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1010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01010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example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1010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01010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fv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1010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)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207111" y="1465555"/>
            <a:ext cx="1182971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 smtClean="0"/>
              <a:t>&lt;</a:t>
            </a:r>
            <a:r>
              <a:rPr lang="ko-KR" altLang="en-US" sz="1400" dirty="0" err="1" smtClean="0"/>
              <a:t>파이썬의</a:t>
            </a:r>
            <a:r>
              <a:rPr lang="ko-KR" altLang="en-US" sz="1400" dirty="0" smtClean="0"/>
              <a:t> </a:t>
            </a:r>
            <a:r>
              <a:rPr lang="ko-KR" altLang="en-US" sz="1400" dirty="0"/>
              <a:t>객체를 일련의 바이트들로 변환한 후 나중에 다시 </a:t>
            </a:r>
            <a:r>
              <a:rPr lang="ko-KR" altLang="en-US" sz="1400" dirty="0" err="1"/>
              <a:t>파이썬</a:t>
            </a:r>
            <a:r>
              <a:rPr lang="ko-KR" altLang="en-US" sz="1400" dirty="0"/>
              <a:t> 객체로 복원하게 할 수 있는데</a:t>
            </a:r>
            <a:r>
              <a:rPr lang="en-US" altLang="ko-KR" sz="1400" dirty="0"/>
              <a:t>, </a:t>
            </a:r>
            <a:r>
              <a:rPr lang="ko-KR" altLang="en-US" sz="1400" dirty="0"/>
              <a:t>이렇게 </a:t>
            </a:r>
            <a:r>
              <a:rPr lang="ko-KR" altLang="en-US" sz="1400" dirty="0" err="1"/>
              <a:t>파이썬</a:t>
            </a:r>
            <a:r>
              <a:rPr lang="ko-KR" altLang="en-US" sz="1400" dirty="0"/>
              <a:t> 객체를 일련의 바이트들로 변환하는 것을 직렬화</a:t>
            </a:r>
            <a:r>
              <a:rPr lang="en-US" altLang="ko-KR" sz="1400" dirty="0"/>
              <a:t>(Serialization)</a:t>
            </a:r>
            <a:r>
              <a:rPr lang="ko-KR" altLang="en-US" sz="1400" dirty="0"/>
              <a:t>라 하고</a:t>
            </a:r>
            <a:r>
              <a:rPr lang="en-US" altLang="ko-KR" sz="1400" dirty="0"/>
              <a:t>, </a:t>
            </a:r>
            <a:r>
              <a:rPr lang="ko-KR" altLang="en-US" sz="1400" dirty="0"/>
              <a:t>다시 바이트들을 </a:t>
            </a:r>
            <a:r>
              <a:rPr lang="ko-KR" altLang="en-US" sz="1400" dirty="0" err="1"/>
              <a:t>파이썬</a:t>
            </a:r>
            <a:r>
              <a:rPr lang="ko-KR" altLang="en-US" sz="1400" dirty="0"/>
              <a:t> 객체로 메모리 상에 복원하는 것을 </a:t>
            </a:r>
            <a:r>
              <a:rPr lang="ko-KR" altLang="en-US" sz="1400" dirty="0" err="1"/>
              <a:t>역직렬화</a:t>
            </a:r>
            <a:r>
              <a:rPr lang="en-US" altLang="ko-KR" sz="1400" dirty="0"/>
              <a:t>(Deserialization)</a:t>
            </a:r>
            <a:r>
              <a:rPr lang="ko-KR" altLang="en-US" sz="1400" dirty="0"/>
              <a:t>이라 한다</a:t>
            </a:r>
            <a:r>
              <a:rPr lang="en-US" altLang="ko-KR" sz="1400" dirty="0"/>
              <a:t>. </a:t>
            </a:r>
            <a:r>
              <a:rPr lang="en-US" altLang="ko-KR" sz="1400" dirty="0" smtClean="0"/>
              <a:t>&gt;</a:t>
            </a:r>
            <a:endParaRPr lang="en-US" altLang="ko-KR" sz="14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r>
              <a:rPr lang="ko-KR" altLang="en-US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en-US" altLang="ko-KR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-&gt; pickle </a:t>
            </a:r>
            <a:r>
              <a:rPr lang="ko-KR" altLang="en-US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모듈을 이용해 데이터를 </a:t>
            </a:r>
            <a:r>
              <a:rPr lang="ko-KR" altLang="en-US" sz="1400" dirty="0" err="1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자료형의</a:t>
            </a:r>
            <a:r>
              <a:rPr lang="ko-KR" altLang="en-US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변경없이 파일 그대로 저장</a:t>
            </a:r>
            <a:endParaRPr lang="ko-KR" altLang="en-US" sz="14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48242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9079832" y="433136"/>
            <a:ext cx="2598821" cy="5454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tensorflow</a:t>
            </a:r>
            <a:endParaRPr lang="ko-KR" altLang="en-US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207111" y="2234997"/>
            <a:ext cx="982641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b="1" i="0" u="none" strike="noStrike" cap="none" normalizeH="0" baseline="0" dirty="0" err="1" smtClean="0">
                <a:ln>
                  <a:noFill/>
                </a:ln>
                <a:solidFill>
                  <a:srgbClr val="01010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Useage</a:t>
            </a:r>
            <a:r>
              <a:rPr kumimoji="0" lang="en-US" altLang="ko-KR" b="1" i="0" u="none" strike="noStrike" cap="none" normalizeH="0" baseline="0" dirty="0" smtClean="0">
                <a:ln>
                  <a:noFill/>
                </a:ln>
                <a:solidFill>
                  <a:srgbClr val="01010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: </a:t>
            </a:r>
            <a:endParaRPr kumimoji="0" lang="en-US" altLang="ko-KR" sz="1200" i="0" u="none" strike="noStrike" cap="none" normalizeH="0" baseline="0" dirty="0" smtClean="0">
              <a:ln>
                <a:noFill/>
              </a:ln>
              <a:solidFill>
                <a:srgbClr val="010101"/>
              </a:solidFill>
              <a:effectLst/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24691" y="1003051"/>
            <a:ext cx="1198695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dirty="0" err="1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tensorflow</a:t>
            </a:r>
            <a:endParaRPr lang="ko-KR" altLang="en-US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5582653" y="2188830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b="1" dirty="0" smtClean="0">
                <a:solidFill>
                  <a:srgbClr val="00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Description: </a:t>
            </a:r>
            <a:endParaRPr lang="en-US" altLang="ko-KR" b="1" i="0" dirty="0" smtClean="0">
              <a:solidFill>
                <a:srgbClr val="000000"/>
              </a:solidFill>
              <a:effectLst/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207111" y="2684348"/>
            <a:ext cx="3475310" cy="92333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01010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</a:t>
            </a:r>
            <a:r>
              <a:rPr kumimoji="0" lang="ko-KR" altLang="ko-KR" sz="900" b="0" i="0" u="none" strike="noStrike" cap="none" normalizeH="0" baseline="0" dirty="0" err="1" smtClean="0">
                <a:ln>
                  <a:noFill/>
                </a:ln>
                <a:solidFill>
                  <a:srgbClr val="01010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train.py</a:t>
            </a:r>
            <a:r>
              <a:rPr kumimoji="0" lang="ko-KR" altLang="ko-KR" sz="900" b="0" i="0" u="none" strike="noStrike" cap="none" normalizeH="0" baseline="0" dirty="0" smtClean="0">
                <a:ln>
                  <a:noFill/>
                </a:ln>
                <a:solidFill>
                  <a:srgbClr val="01010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)</a:t>
            </a:r>
            <a:endParaRPr kumimoji="0" lang="en-US" altLang="ko-KR" sz="900" b="0" i="0" u="none" strike="noStrike" cap="none" normalizeH="0" baseline="0" dirty="0" smtClean="0">
              <a:ln>
                <a:noFill/>
              </a:ln>
              <a:solidFill>
                <a:srgbClr val="010101"/>
              </a:solidFill>
              <a:effectLst/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900" b="0" i="0" u="none" strike="noStrike" cap="none" normalizeH="0" baseline="0" dirty="0" smtClean="0">
              <a:ln>
                <a:noFill/>
              </a:ln>
              <a:solidFill>
                <a:srgbClr val="010101"/>
              </a:solidFill>
              <a:effectLst/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01010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config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1010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A71D5D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=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1010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01010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tf.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FF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ConfigProto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1010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01010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config.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FF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gpu_options.allow_growth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1010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A71D5D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=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1010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01010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True</a:t>
            </a:r>
            <a:endParaRPr kumimoji="0" lang="ko-KR" altLang="ko-KR" sz="1400" b="0" i="0" u="none" strike="noStrike" cap="none" normalizeH="0" baseline="0" dirty="0" smtClean="0">
              <a:ln>
                <a:noFill/>
              </a:ln>
              <a:solidFill>
                <a:srgbClr val="010101"/>
              </a:solidFill>
              <a:effectLst/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01010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tf.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FF0000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Session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1010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01010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config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A71D5D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=</a:t>
            </a:r>
            <a:r>
              <a:rPr kumimoji="0" lang="ko-KR" altLang="ko-KR" sz="1400" b="0" i="0" u="none" strike="noStrike" cap="none" normalizeH="0" baseline="0" dirty="0" err="1" smtClean="0">
                <a:ln>
                  <a:noFill/>
                </a:ln>
                <a:solidFill>
                  <a:srgbClr val="01010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config</a:t>
            </a:r>
            <a:r>
              <a:rPr kumimoji="0" lang="ko-KR" altLang="ko-KR" sz="1400" b="0" i="0" u="none" strike="noStrike" cap="none" normalizeH="0" baseline="0" dirty="0" smtClean="0">
                <a:ln>
                  <a:noFill/>
                </a:ln>
                <a:solidFill>
                  <a:srgbClr val="010101"/>
                </a:solidFill>
                <a:effectLst/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) </a:t>
            </a:r>
            <a:endParaRPr kumimoji="0" lang="ko-KR" altLang="ko-KR" sz="3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5582653" y="2723864"/>
            <a:ext cx="6096000" cy="2677656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이는 실행 과정에서 요구되는 만큼의 </a:t>
            </a:r>
            <a:r>
              <a:rPr lang="en-US" altLang="ko-KR" sz="1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GPU </a:t>
            </a:r>
            <a:r>
              <a:rPr lang="ko-KR" altLang="en-US" sz="1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메모리만 </a:t>
            </a:r>
            <a:r>
              <a:rPr lang="ko-KR" altLang="en-US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할당한다</a:t>
            </a:r>
            <a:r>
              <a:rPr lang="en-US" altLang="ko-KR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처음에는 </a:t>
            </a:r>
            <a:r>
              <a:rPr lang="ko-KR" altLang="en-US" sz="1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매우 작은 메모리만 </a:t>
            </a:r>
            <a:r>
              <a:rPr lang="ko-KR" altLang="en-US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할당하고 </a:t>
            </a:r>
            <a:r>
              <a:rPr lang="ko-KR" altLang="en-US" sz="1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세션이 실행되면서 더 많은 </a:t>
            </a:r>
            <a:r>
              <a:rPr lang="en-US" altLang="ko-KR" sz="1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GPU </a:t>
            </a:r>
            <a:r>
              <a:rPr lang="ko-KR" altLang="en-US" sz="1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메모리가 필요해지면</a:t>
            </a:r>
            <a:r>
              <a:rPr lang="en-US" altLang="ko-KR" sz="1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</a:t>
            </a:r>
            <a:r>
              <a:rPr lang="en-US" altLang="ko-KR" sz="14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TensorFlow</a:t>
            </a:r>
            <a:r>
              <a:rPr lang="ko-KR" altLang="en-US" sz="1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에서 필요한 메모리 영역을 증가시켜 추가로 </a:t>
            </a:r>
            <a:r>
              <a:rPr lang="ko-KR" altLang="en-US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할당한다</a:t>
            </a:r>
            <a:r>
              <a:rPr lang="en-US" altLang="ko-KR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메모리 </a:t>
            </a:r>
            <a:r>
              <a:rPr lang="ko-KR" altLang="en-US" sz="1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할당을 해제하면 메모리 단편화 현상이 발생할 수 있으므로 증가된 메모리는 해제되지 </a:t>
            </a:r>
            <a:r>
              <a:rPr lang="ko-KR" altLang="en-US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않는다</a:t>
            </a:r>
            <a:r>
              <a:rPr lang="en-US" altLang="ko-KR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en-US" altLang="ko-KR" sz="1400" dirty="0" smtClean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세션은 </a:t>
            </a:r>
            <a:r>
              <a:rPr lang="ko-KR" altLang="en-US" sz="1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오퍼레이션의 실행 환경을 </a:t>
            </a:r>
            <a:r>
              <a:rPr lang="ko-KR" altLang="en-US" sz="1400" dirty="0" err="1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캡슐화한</a:t>
            </a:r>
            <a:r>
              <a:rPr lang="ko-KR" altLang="en-US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것이다</a:t>
            </a:r>
            <a:r>
              <a:rPr lang="en-US" altLang="ko-KR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</a:t>
            </a:r>
            <a:r>
              <a:rPr lang="en-US" altLang="ko-KR" sz="14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tensorflow</a:t>
            </a:r>
            <a:r>
              <a:rPr lang="ko-KR" altLang="en-US" sz="1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를 </a:t>
            </a:r>
            <a:r>
              <a:rPr lang="en-US" altLang="ko-KR" sz="14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cpu</a:t>
            </a:r>
            <a:r>
              <a:rPr lang="en-US" altLang="ko-KR" sz="1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/</a:t>
            </a:r>
            <a:r>
              <a:rPr lang="en-US" altLang="ko-KR" sz="14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gpu</a:t>
            </a:r>
            <a:r>
              <a:rPr lang="ko-KR" altLang="en-US" sz="1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등의 </a:t>
            </a:r>
            <a:r>
              <a:rPr lang="ko-KR" altLang="en-US" sz="14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연산장치에</a:t>
            </a:r>
            <a:r>
              <a:rPr lang="ko-KR" altLang="en-US" sz="1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ko-KR" altLang="en-US" sz="1400" dirty="0" err="1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올려놓는것</a:t>
            </a:r>
            <a:r>
              <a:rPr lang="en-US" altLang="ko-KR" sz="1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), </a:t>
            </a:r>
            <a:endParaRPr lang="en-US" altLang="ko-KR" sz="1400" dirty="0" smtClean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endParaRPr lang="en-US" altLang="ko-KR" sz="14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400" dirty="0" err="1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tensorflow</a:t>
            </a:r>
            <a:r>
              <a:rPr lang="ko-KR" altLang="en-US" sz="1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는 </a:t>
            </a:r>
            <a:r>
              <a:rPr lang="en-US" altLang="ko-KR" sz="1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session </a:t>
            </a:r>
            <a:r>
              <a:rPr lang="ko-KR" altLang="en-US" sz="1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내에서만 </a:t>
            </a:r>
            <a:r>
              <a:rPr lang="en-US" altLang="ko-KR" sz="1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operation</a:t>
            </a:r>
            <a:r>
              <a:rPr lang="ko-KR" altLang="en-US" sz="1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을 실행할 수 </a:t>
            </a:r>
            <a:r>
              <a:rPr lang="ko-KR" altLang="en-US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있다</a:t>
            </a:r>
            <a:r>
              <a:rPr lang="en-US" altLang="ko-KR" sz="14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</a:t>
            </a: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400" dirty="0" err="1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config</a:t>
            </a:r>
            <a:r>
              <a:rPr lang="ko-KR" altLang="en-US" sz="1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는 </a:t>
            </a:r>
            <a:r>
              <a:rPr lang="en-US" altLang="ko-KR" sz="1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session</a:t>
            </a:r>
            <a:r>
              <a:rPr lang="ko-KR" altLang="en-US" sz="1400" dirty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생성시 설정을 위한 것</a:t>
            </a:r>
            <a:endParaRPr lang="ko-KR" altLang="ko-KR" sz="11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629991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98763" y="405246"/>
            <a:ext cx="37240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 smtClean="0">
                <a:latin typeface="함초롬바탕" panose="02030604000101010101" pitchFamily="18" charset="-127"/>
                <a:ea typeface="함초롬바탕" panose="02030604000101010101" pitchFamily="18" charset="-127"/>
              </a:rPr>
              <a:t>font2image.py</a:t>
            </a:r>
            <a:endParaRPr lang="ko-KR" altLang="en-US" sz="4000" b="1" dirty="0">
              <a:latin typeface="함초롬바탕" panose="02030604000101010101" pitchFamily="18" charset="-127"/>
              <a:ea typeface="함초롬바탕" panose="02030604000101010101" pitchFamily="18" charset="-127"/>
            </a:endParaRPr>
          </a:p>
        </p:txBody>
      </p:sp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41207" y="1221367"/>
            <a:ext cx="9510712" cy="8614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2" descr="https://mail.naver.com/read/image/?mailSN=1503&amp;attachIndex=6&amp;contentType=image/png&amp;offset=445556&amp;size=35940&amp;mimeSN=1531032710.484360.12548.42752&amp;org=1&amp;u=yejin886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4627" y="2372517"/>
            <a:ext cx="5372100" cy="2926266"/>
          </a:xfrm>
          <a:prstGeom prst="rect">
            <a:avLst/>
          </a:prstGeom>
          <a:noFill/>
        </p:spPr>
      </p:pic>
      <p:sp>
        <p:nvSpPr>
          <p:cNvPr id="6" name="직사각형 5"/>
          <p:cNvSpPr/>
          <p:nvPr/>
        </p:nvSpPr>
        <p:spPr>
          <a:xfrm>
            <a:off x="974062" y="5442797"/>
            <a:ext cx="475132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11172</a:t>
            </a:r>
            <a:r>
              <a:rPr lang="ko-KR" altLang="en-US" sz="16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개</a:t>
            </a:r>
            <a:r>
              <a:rPr lang="en-US" altLang="ko-KR" sz="16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</a:t>
            </a:r>
            <a:r>
              <a:rPr lang="ko-KR" altLang="en-US" sz="16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한글</a:t>
            </a:r>
            <a:r>
              <a:rPr lang="en-US" altLang="ko-KR" sz="16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)+51</a:t>
            </a:r>
            <a:r>
              <a:rPr lang="ko-KR" altLang="en-US" sz="16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개</a:t>
            </a:r>
            <a:r>
              <a:rPr lang="en-US" altLang="ko-KR" sz="16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(</a:t>
            </a:r>
            <a:r>
              <a:rPr lang="ko-KR" altLang="en-US" sz="16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자음</a:t>
            </a:r>
            <a:r>
              <a:rPr lang="en-US" altLang="ko-KR" sz="16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+</a:t>
            </a:r>
            <a:r>
              <a:rPr lang="ko-KR" altLang="en-US" sz="16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모음</a:t>
            </a:r>
            <a:r>
              <a:rPr lang="en-US" altLang="ko-KR" sz="16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)</a:t>
            </a:r>
            <a:r>
              <a:rPr lang="ko-KR" altLang="en-US" sz="16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의 </a:t>
            </a:r>
            <a:r>
              <a:rPr lang="en-US" altLang="ko-KR" sz="1600" dirty="0" smtClean="0">
                <a:solidFill>
                  <a:srgbClr val="0070C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val.png</a:t>
            </a:r>
          </a:p>
          <a:p>
            <a:r>
              <a:rPr lang="en-US" altLang="ko-KR" sz="16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399</a:t>
            </a:r>
            <a:r>
              <a:rPr lang="ko-KR" altLang="en-US" sz="16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자의 </a:t>
            </a:r>
            <a:r>
              <a:rPr lang="en-US" altLang="ko-KR" sz="1600" dirty="0" smtClean="0">
                <a:solidFill>
                  <a:srgbClr val="FF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train.png </a:t>
            </a:r>
          </a:p>
          <a:p>
            <a:r>
              <a:rPr lang="en-US" altLang="ko-KR" sz="16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Source </a:t>
            </a:r>
            <a:r>
              <a:rPr lang="en-US" altLang="ko-KR" sz="1600" dirty="0" err="1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font+handwritten</a:t>
            </a:r>
            <a:r>
              <a:rPr lang="en-US" altLang="ko-KR" sz="16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font</a:t>
            </a:r>
            <a:r>
              <a:rPr lang="ko-KR" altLang="en-US" sz="16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가 합쳐진</a:t>
            </a:r>
            <a:endParaRPr lang="en-US" altLang="ko-KR" sz="1600" dirty="0" smtClean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r>
              <a:rPr lang="en-US" altLang="ko-KR" sz="16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Training</a:t>
            </a:r>
            <a:r>
              <a:rPr lang="ko-KR" altLang="en-US" sz="16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을 위한 </a:t>
            </a:r>
            <a:r>
              <a:rPr lang="en-US" altLang="ko-KR" sz="16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11622</a:t>
            </a:r>
            <a:r>
              <a:rPr lang="ko-KR" altLang="en-US" sz="16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장 </a:t>
            </a:r>
            <a:r>
              <a:rPr lang="en-US" altLang="ko-KR" sz="16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font image</a:t>
            </a:r>
            <a:r>
              <a:rPr lang="ko-KR" altLang="en-US" sz="16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가 생성된다</a:t>
            </a:r>
            <a:r>
              <a:rPr lang="en-US" altLang="ko-KR" sz="1600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</a:t>
            </a:r>
            <a:endParaRPr lang="en-US" altLang="ko-KR" sz="1600" dirty="0"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</p:txBody>
      </p:sp>
      <p:pic>
        <p:nvPicPr>
          <p:cNvPr id="46083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799494" y="5154836"/>
            <a:ext cx="704850" cy="65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9561803" y="4281213"/>
            <a:ext cx="1180232" cy="7031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6991166" y="4448106"/>
            <a:ext cx="2079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>
                <a:latin typeface="함초롬바탕" panose="02030604000101010101" pitchFamily="18" charset="-127"/>
                <a:ea typeface="함초롬바탕" panose="02030604000101010101" pitchFamily="18" charset="-127"/>
              </a:rPr>
              <a:t>handwriting_dir</a:t>
            </a:r>
            <a:r>
              <a:rPr lang="en-US" altLang="ko-KR" dirty="0" smtClean="0">
                <a:latin typeface="함초롬바탕" panose="02030604000101010101" pitchFamily="18" charset="-127"/>
                <a:ea typeface="함초롬바탕" panose="02030604000101010101" pitchFamily="18" charset="-127"/>
              </a:rPr>
              <a:t>/</a:t>
            </a:r>
            <a:endParaRPr lang="ko-KR" altLang="en-US" dirty="0">
              <a:latin typeface="함초롬바탕" panose="02030604000101010101" pitchFamily="18" charset="-127"/>
              <a:ea typeface="함초롬바탕" panose="0203060400010101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096991" y="5298783"/>
            <a:ext cx="1534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>
                <a:latin typeface="함초롬바탕" panose="02030604000101010101" pitchFamily="18" charset="-127"/>
                <a:ea typeface="함초롬바탕" panose="02030604000101010101" pitchFamily="18" charset="-127"/>
              </a:rPr>
              <a:t>sample_dir</a:t>
            </a:r>
            <a:r>
              <a:rPr lang="en-US" altLang="ko-KR" dirty="0" smtClean="0">
                <a:latin typeface="함초롬바탕" panose="02030604000101010101" pitchFamily="18" charset="-127"/>
                <a:ea typeface="함초롬바탕" panose="02030604000101010101" pitchFamily="18" charset="-127"/>
              </a:rPr>
              <a:t>/</a:t>
            </a:r>
            <a:endParaRPr lang="ko-KR" altLang="en-US" dirty="0">
              <a:latin typeface="함초롬바탕" panose="02030604000101010101" pitchFamily="18" charset="-127"/>
              <a:ea typeface="함초롬바탕" panose="0203060400010101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764481" y="229639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>
                <a:latin typeface="함초롬바탕" panose="02030604000101010101" pitchFamily="18" charset="-127"/>
                <a:ea typeface="함초롬바탕" panose="02030604000101010101" pitchFamily="18" charset="-127"/>
              </a:rPr>
              <a:t>src_font</a:t>
            </a:r>
            <a:endParaRPr lang="ko-KR" altLang="en-US" dirty="0">
              <a:latin typeface="함초롬바탕" panose="02030604000101010101" pitchFamily="18" charset="-127"/>
              <a:ea typeface="함초롬바탕" panose="0203060400010101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980218" y="2306783"/>
            <a:ext cx="10903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>
                <a:latin typeface="함초롬바탕" panose="02030604000101010101" pitchFamily="18" charset="-127"/>
                <a:ea typeface="함초롬바탕" panose="02030604000101010101" pitchFamily="18" charset="-127"/>
              </a:rPr>
              <a:t>dst_font</a:t>
            </a:r>
            <a:endParaRPr lang="ko-KR" altLang="en-US" dirty="0">
              <a:latin typeface="함초롬바탕" panose="02030604000101010101" pitchFamily="18" charset="-127"/>
              <a:ea typeface="함초롬바탕" panose="0203060400010101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279081" y="2306783"/>
            <a:ext cx="278634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함초롬바탕" panose="02030604000101010101" pitchFamily="18" charset="-127"/>
                <a:ea typeface="함초롬바탕" panose="02030604000101010101" pitchFamily="18" charset="-127"/>
              </a:rPr>
              <a:t>Label = 0</a:t>
            </a:r>
          </a:p>
          <a:p>
            <a:r>
              <a:rPr lang="en-US" altLang="ko-KR" sz="1200" dirty="0" smtClean="0">
                <a:latin typeface="함초롬바탕" panose="02030604000101010101" pitchFamily="18" charset="-127"/>
                <a:ea typeface="함초롬바탕" panose="02030604000101010101" pitchFamily="18" charset="-127"/>
              </a:rPr>
              <a:t>(</a:t>
            </a:r>
            <a:r>
              <a:rPr lang="en-US" altLang="ko-KR" sz="1200" dirty="0" err="1" smtClean="0">
                <a:latin typeface="함초롬바탕" panose="02030604000101010101" pitchFamily="18" charset="-127"/>
                <a:ea typeface="함초롬바탕" panose="02030604000101010101" pitchFamily="18" charset="-127"/>
              </a:rPr>
              <a:t>fontIndex</a:t>
            </a:r>
            <a:r>
              <a:rPr lang="en-US" altLang="ko-KR" sz="1200" dirty="0" smtClean="0">
                <a:latin typeface="함초롬바탕" panose="02030604000101010101" pitchFamily="18" charset="-127"/>
                <a:ea typeface="함초롬바탕" panose="02030604000101010101" pitchFamily="18" charset="-127"/>
              </a:rPr>
              <a:t>)</a:t>
            </a:r>
          </a:p>
          <a:p>
            <a:r>
              <a:rPr lang="ko-KR" altLang="en-US" sz="1200" dirty="0" smtClean="0">
                <a:latin typeface="함초롬바탕" panose="02030604000101010101" pitchFamily="18" charset="-127"/>
                <a:ea typeface="함초롬바탕" panose="02030604000101010101" pitchFamily="18" charset="-127"/>
              </a:rPr>
              <a:t>여러 개의 폰트를 </a:t>
            </a:r>
            <a:r>
              <a:rPr lang="en-US" altLang="ko-KR" sz="1200" dirty="0" smtClean="0">
                <a:latin typeface="함초롬바탕" panose="02030604000101010101" pitchFamily="18" charset="-127"/>
                <a:ea typeface="함초롬바탕" panose="02030604000101010101" pitchFamily="18" charset="-127"/>
              </a:rPr>
              <a:t>training</a:t>
            </a:r>
            <a:r>
              <a:rPr lang="ko-KR" altLang="en-US" sz="1200" dirty="0" smtClean="0">
                <a:latin typeface="함초롬바탕" panose="02030604000101010101" pitchFamily="18" charset="-127"/>
                <a:ea typeface="함초롬바탕" panose="02030604000101010101" pitchFamily="18" charset="-127"/>
              </a:rPr>
              <a:t>하고 싶으면</a:t>
            </a:r>
            <a:endParaRPr lang="en-US" altLang="ko-KR" sz="1200" dirty="0" smtClean="0">
              <a:latin typeface="함초롬바탕" panose="02030604000101010101" pitchFamily="18" charset="-127"/>
              <a:ea typeface="함초롬바탕" panose="02030604000101010101" pitchFamily="18" charset="-127"/>
            </a:endParaRPr>
          </a:p>
          <a:p>
            <a:r>
              <a:rPr lang="ko-KR" altLang="en-US" sz="1200" dirty="0" smtClean="0">
                <a:latin typeface="함초롬바탕" panose="02030604000101010101" pitchFamily="18" charset="-127"/>
                <a:ea typeface="함초롬바탕" panose="02030604000101010101" pitchFamily="18" charset="-127"/>
              </a:rPr>
              <a:t>각각의 폰트에 다른 </a:t>
            </a:r>
            <a:r>
              <a:rPr lang="en-US" altLang="ko-KR" sz="1200" dirty="0" smtClean="0">
                <a:latin typeface="함초롬바탕" panose="02030604000101010101" pitchFamily="18" charset="-127"/>
                <a:ea typeface="함초롬바탕" panose="02030604000101010101" pitchFamily="18" charset="-127"/>
              </a:rPr>
              <a:t>label</a:t>
            </a:r>
            <a:r>
              <a:rPr lang="ko-KR" altLang="en-US" sz="1200" dirty="0" smtClean="0">
                <a:latin typeface="함초롬바탕" panose="02030604000101010101" pitchFamily="18" charset="-127"/>
                <a:ea typeface="함초롬바탕" panose="02030604000101010101" pitchFamily="18" charset="-127"/>
              </a:rPr>
              <a:t>을 할당</a:t>
            </a:r>
            <a:endParaRPr lang="ko-KR" altLang="en-US" sz="1200" dirty="0">
              <a:latin typeface="함초롬바탕" panose="02030604000101010101" pitchFamily="18" charset="-127"/>
              <a:ea typeface="함초롬바탕" panose="02030604000101010101" pitchFamily="18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387437" y="2909455"/>
            <a:ext cx="1257300" cy="66501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함초롬바탕" panose="02030604000101010101" pitchFamily="18" charset="-127"/>
              <a:ea typeface="함초롬바탕" panose="02030604000101010101" pitchFamily="18" charset="-127"/>
            </a:endParaRPr>
          </a:p>
        </p:txBody>
      </p:sp>
      <p:pic>
        <p:nvPicPr>
          <p:cNvPr id="46085" name="Picture 5" descr="https://mail.naver.com/read/image/?mailSN=1508&amp;attachIndex=3&amp;contentType=image/png&amp;offset=5732&amp;size=5614&amp;mimeSN=1531065609.663866.22876.46848&amp;org=1&amp;u=yejin8861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622473" y="2814495"/>
            <a:ext cx="1305791" cy="898310"/>
          </a:xfrm>
          <a:prstGeom prst="rect">
            <a:avLst/>
          </a:prstGeom>
          <a:noFill/>
        </p:spPr>
      </p:pic>
      <p:pic>
        <p:nvPicPr>
          <p:cNvPr id="16" name="Picture 5" descr="https://mail.naver.com/read/image/?mailSN=1508&amp;attachIndex=3&amp;contentType=image/png&amp;offset=5732&amp;size=5614&amp;mimeSN=1531065609.663866.22876.46848&amp;org=1&amp;u=yejin8861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910945" y="2814495"/>
            <a:ext cx="1305791" cy="898310"/>
          </a:xfrm>
          <a:prstGeom prst="rect">
            <a:avLst/>
          </a:prstGeom>
          <a:noFill/>
        </p:spPr>
      </p:pic>
      <p:sp>
        <p:nvSpPr>
          <p:cNvPr id="3" name="오른쪽 화살표 2"/>
          <p:cNvSpPr/>
          <p:nvPr/>
        </p:nvSpPr>
        <p:spPr>
          <a:xfrm>
            <a:off x="9216736" y="4632772"/>
            <a:ext cx="351213" cy="122108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오른쪽 화살표 16"/>
          <p:cNvSpPr/>
          <p:nvPr/>
        </p:nvSpPr>
        <p:spPr>
          <a:xfrm>
            <a:off x="9216736" y="5422395"/>
            <a:ext cx="351213" cy="122108"/>
          </a:xfrm>
          <a:prstGeom prst="rightArrow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4763192" y="2909455"/>
            <a:ext cx="1257300" cy="665018"/>
          </a:xfrm>
          <a:prstGeom prst="rect">
            <a:avLst/>
          </a:prstGeom>
          <a:noFill/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함초롬바탕" panose="02030604000101010101" pitchFamily="18" charset="-127"/>
              <a:ea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01453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51117" y="2381249"/>
            <a:ext cx="2771173" cy="3219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710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539779" y="2475204"/>
            <a:ext cx="2706960" cy="31047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498763" y="405246"/>
            <a:ext cx="831509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 smtClean="0">
                <a:latin typeface="함초롬바탕" panose="02030604000101010101" pitchFamily="18" charset="-127"/>
                <a:ea typeface="함초롬바탕" panose="02030604000101010101" pitchFamily="18" charset="-127"/>
              </a:rPr>
              <a:t>font2image.py </a:t>
            </a:r>
            <a:r>
              <a:rPr lang="ko-KR" altLang="en-US" sz="4000" b="1" dirty="0" smtClean="0">
                <a:latin typeface="함초롬바탕" panose="02030604000101010101" pitchFamily="18" charset="-127"/>
                <a:ea typeface="함초롬바탕" panose="02030604000101010101" pitchFamily="18" charset="-127"/>
              </a:rPr>
              <a:t>실행 후 터미널 출력</a:t>
            </a:r>
            <a:r>
              <a:rPr lang="en-US" altLang="ko-KR" sz="4000" b="1" dirty="0" smtClean="0"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endParaRPr lang="ko-KR" altLang="en-US" sz="4000" b="1" dirty="0">
              <a:latin typeface="함초롬바탕" panose="02030604000101010101" pitchFamily="18" charset="-127"/>
              <a:ea typeface="함초롬바탕" panose="02030604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7107380" y="1423557"/>
            <a:ext cx="368786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latin typeface="함초롬바탕" panose="02030604000101010101" pitchFamily="18" charset="-127"/>
                <a:ea typeface="함초롬바탕" panose="02030604000101010101" pitchFamily="18" charset="-127"/>
              </a:rPr>
              <a:t>128*128</a:t>
            </a:r>
            <a:r>
              <a:rPr lang="ko-KR" altLang="en-US" sz="1400" dirty="0" smtClean="0">
                <a:latin typeface="함초롬바탕" panose="02030604000101010101" pitchFamily="18" charset="-127"/>
                <a:ea typeface="함초롬바탕" panose="02030604000101010101" pitchFamily="18" charset="-127"/>
              </a:rPr>
              <a:t>사이즈의 여백에 글자를 그릴 때</a:t>
            </a:r>
            <a:endParaRPr lang="en-US" altLang="ko-KR" sz="1400" dirty="0" smtClean="0">
              <a:latin typeface="함초롬바탕" panose="02030604000101010101" pitchFamily="18" charset="-127"/>
              <a:ea typeface="함초롬바탕" panose="02030604000101010101" pitchFamily="18" charset="-127"/>
            </a:endParaRPr>
          </a:p>
          <a:p>
            <a:r>
              <a:rPr lang="ko-KR" altLang="en-US" sz="1400" dirty="0" smtClean="0">
                <a:latin typeface="함초롬바탕" panose="02030604000101010101" pitchFamily="18" charset="-127"/>
                <a:ea typeface="함초롬바탕" panose="02030604000101010101" pitchFamily="18" charset="-127"/>
              </a:rPr>
              <a:t>실제로 시작할 포인트인</a:t>
            </a:r>
            <a:r>
              <a:rPr lang="en-US" altLang="ko-KR" sz="1400" dirty="0" smtClean="0">
                <a:latin typeface="함초롬바탕" panose="02030604000101010101" pitchFamily="18" charset="-127"/>
                <a:ea typeface="함초롬바탕" panose="02030604000101010101" pitchFamily="18" charset="-127"/>
              </a:rPr>
              <a:t> Offset </a:t>
            </a:r>
            <a:r>
              <a:rPr lang="ko-KR" altLang="en-US" sz="1400" dirty="0" smtClean="0">
                <a:latin typeface="함초롬바탕" panose="02030604000101010101" pitchFamily="18" charset="-127"/>
                <a:ea typeface="함초롬바탕" panose="02030604000101010101" pitchFamily="18" charset="-127"/>
              </a:rPr>
              <a:t>출력</a:t>
            </a:r>
            <a:r>
              <a:rPr lang="en-US" altLang="ko-KR" sz="1400" dirty="0" smtClean="0"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</a:p>
          <a:p>
            <a:r>
              <a:rPr lang="en-US" altLang="ko-KR" sz="1400" dirty="0" err="1" smtClean="0">
                <a:latin typeface="함초롬바탕" panose="02030604000101010101" pitchFamily="18" charset="-127"/>
                <a:ea typeface="함초롬바탕" panose="02030604000101010101" pitchFamily="18" charset="-127"/>
              </a:rPr>
              <a:t>Src</a:t>
            </a:r>
            <a:r>
              <a:rPr lang="en-US" altLang="ko-KR" sz="1400" dirty="0" smtClean="0">
                <a:latin typeface="함초롬바탕" panose="02030604000101010101" pitchFamily="18" charset="-127"/>
                <a:ea typeface="함초롬바탕" panose="02030604000101010101" pitchFamily="18" charset="-127"/>
              </a:rPr>
              <a:t> font</a:t>
            </a:r>
            <a:r>
              <a:rPr lang="ko-KR" altLang="en-US" sz="1400" dirty="0" smtClean="0">
                <a:latin typeface="함초롬바탕" panose="02030604000101010101" pitchFamily="18" charset="-127"/>
                <a:ea typeface="함초롬바탕" panose="02030604000101010101" pitchFamily="18" charset="-127"/>
              </a:rPr>
              <a:t>와 </a:t>
            </a:r>
            <a:r>
              <a:rPr lang="en-US" altLang="ko-KR" sz="1400" dirty="0" err="1" smtClean="0">
                <a:latin typeface="함초롬바탕" panose="02030604000101010101" pitchFamily="18" charset="-127"/>
                <a:ea typeface="함초롬바탕" panose="02030604000101010101" pitchFamily="18" charset="-127"/>
              </a:rPr>
              <a:t>dst</a:t>
            </a:r>
            <a:r>
              <a:rPr lang="en-US" altLang="ko-KR" sz="1400" dirty="0" smtClean="0">
                <a:latin typeface="함초롬바탕" panose="02030604000101010101" pitchFamily="18" charset="-127"/>
                <a:ea typeface="함초롬바탕" panose="02030604000101010101" pitchFamily="18" charset="-127"/>
              </a:rPr>
              <a:t> font</a:t>
            </a:r>
            <a:r>
              <a:rPr lang="ko-KR" altLang="en-US" sz="1400" dirty="0" smtClean="0">
                <a:latin typeface="함초롬바탕" panose="02030604000101010101" pitchFamily="18" charset="-127"/>
                <a:ea typeface="함초롬바탕" panose="02030604000101010101" pitchFamily="18" charset="-127"/>
              </a:rPr>
              <a:t>가 고딕체로 같기 때문에</a:t>
            </a:r>
            <a:endParaRPr lang="en-US" altLang="ko-KR" sz="1400" dirty="0" smtClean="0">
              <a:latin typeface="함초롬바탕" panose="02030604000101010101" pitchFamily="18" charset="-127"/>
              <a:ea typeface="함초롬바탕" panose="02030604000101010101" pitchFamily="18" charset="-127"/>
            </a:endParaRPr>
          </a:p>
          <a:p>
            <a:r>
              <a:rPr lang="en-US" altLang="ko-KR" sz="1400" dirty="0" smtClean="0">
                <a:latin typeface="함초롬바탕" panose="02030604000101010101" pitchFamily="18" charset="-127"/>
                <a:ea typeface="함초롬바탕" panose="02030604000101010101" pitchFamily="18" charset="-127"/>
              </a:rPr>
              <a:t>Offset</a:t>
            </a:r>
            <a:r>
              <a:rPr lang="ko-KR" altLang="en-US" sz="1400" dirty="0" smtClean="0">
                <a:latin typeface="함초롬바탕" panose="02030604000101010101" pitchFamily="18" charset="-127"/>
                <a:ea typeface="함초롬바탕" panose="02030604000101010101" pitchFamily="18" charset="-127"/>
              </a:rPr>
              <a:t>이 동일하게 나온다</a:t>
            </a:r>
            <a:r>
              <a:rPr lang="en-US" altLang="ko-KR" sz="1400" dirty="0" smtClean="0"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3605644" y="2275610"/>
            <a:ext cx="3002973" cy="48837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함초롬바탕" panose="02030604000101010101" pitchFamily="18" charset="-127"/>
              <a:ea typeface="함초롬바탕" panose="02030604000101010101" pitchFamily="18" charset="-127"/>
            </a:endParaRPr>
          </a:p>
        </p:txBody>
      </p:sp>
      <p:cxnSp>
        <p:nvCxnSpPr>
          <p:cNvPr id="8" name="직선 화살표 연결선 7"/>
          <p:cNvCxnSpPr>
            <a:stCxn id="6" idx="3"/>
            <a:endCxn id="5" idx="1"/>
          </p:cNvCxnSpPr>
          <p:nvPr/>
        </p:nvCxnSpPr>
        <p:spPr>
          <a:xfrm flipV="1">
            <a:off x="6608617" y="1900611"/>
            <a:ext cx="498763" cy="619186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54628" y="3927765"/>
            <a:ext cx="30757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latin typeface="함초롬바탕" panose="02030604000101010101" pitchFamily="18" charset="-127"/>
                <a:ea typeface="함초롬바탕" panose="02030604000101010101" pitchFamily="18" charset="-127"/>
              </a:rPr>
              <a:t>처음 </a:t>
            </a:r>
            <a:r>
              <a:rPr lang="en-US" altLang="ko-KR" sz="1400" dirty="0" smtClean="0">
                <a:latin typeface="함초롬바탕" panose="02030604000101010101" pitchFamily="18" charset="-127"/>
                <a:ea typeface="함초롬바탕" panose="02030604000101010101" pitchFamily="18" charset="-127"/>
              </a:rPr>
              <a:t>399</a:t>
            </a:r>
            <a:r>
              <a:rPr lang="ko-KR" altLang="en-US" sz="1400" dirty="0" smtClean="0">
                <a:latin typeface="함초롬바탕" panose="02030604000101010101" pitchFamily="18" charset="-127"/>
                <a:ea typeface="함초롬바탕" panose="02030604000101010101" pitchFamily="18" charset="-127"/>
              </a:rPr>
              <a:t>자로 </a:t>
            </a:r>
            <a:r>
              <a:rPr lang="en-US" altLang="ko-KR" sz="1400" dirty="0" smtClean="0">
                <a:latin typeface="함초롬바탕" panose="02030604000101010101" pitchFamily="18" charset="-127"/>
                <a:ea typeface="함초롬바탕" panose="02030604000101010101" pitchFamily="18" charset="-127"/>
              </a:rPr>
              <a:t>train.png</a:t>
            </a:r>
            <a:r>
              <a:rPr lang="ko-KR" altLang="en-US" sz="1400" dirty="0" smtClean="0">
                <a:latin typeface="함초롬바탕" panose="02030604000101010101" pitchFamily="18" charset="-127"/>
                <a:ea typeface="함초롬바탕" panose="02030604000101010101" pitchFamily="18" charset="-127"/>
              </a:rPr>
              <a:t>파일 생성</a:t>
            </a:r>
            <a:endParaRPr lang="en-US" altLang="ko-KR" sz="1400" dirty="0" smtClean="0">
              <a:latin typeface="함초롬바탕" panose="02030604000101010101" pitchFamily="18" charset="-127"/>
              <a:ea typeface="함초롬바탕" panose="02030604000101010101" pitchFamily="18" charset="-127"/>
            </a:endParaRPr>
          </a:p>
          <a:p>
            <a:r>
              <a:rPr lang="ko-KR" altLang="en-US" sz="1400" dirty="0" smtClean="0">
                <a:latin typeface="함초롬바탕" panose="02030604000101010101" pitchFamily="18" charset="-127"/>
                <a:ea typeface="함초롬바탕" panose="02030604000101010101" pitchFamily="18" charset="-127"/>
              </a:rPr>
              <a:t>나머지 </a:t>
            </a:r>
            <a:r>
              <a:rPr lang="en-US" altLang="ko-KR" sz="1400" dirty="0" smtClean="0">
                <a:latin typeface="함초롬바탕" panose="02030604000101010101" pitchFamily="18" charset="-127"/>
                <a:ea typeface="함초롬바탕" panose="02030604000101010101" pitchFamily="18" charset="-127"/>
              </a:rPr>
              <a:t>11223</a:t>
            </a:r>
            <a:r>
              <a:rPr lang="ko-KR" altLang="en-US" sz="1400" dirty="0" smtClean="0">
                <a:latin typeface="함초롬바탕" panose="02030604000101010101" pitchFamily="18" charset="-127"/>
                <a:ea typeface="함초롬바탕" panose="02030604000101010101" pitchFamily="18" charset="-127"/>
              </a:rPr>
              <a:t>자로 </a:t>
            </a:r>
            <a:r>
              <a:rPr lang="en-US" altLang="ko-KR" sz="1400" dirty="0" smtClean="0">
                <a:latin typeface="함초롬바탕" panose="02030604000101010101" pitchFamily="18" charset="-127"/>
                <a:ea typeface="함초롬바탕" panose="02030604000101010101" pitchFamily="18" charset="-127"/>
              </a:rPr>
              <a:t>val.png</a:t>
            </a:r>
            <a:r>
              <a:rPr lang="ko-KR" altLang="en-US" sz="1400" dirty="0" smtClean="0">
                <a:latin typeface="함초롬바탕" panose="02030604000101010101" pitchFamily="18" charset="-127"/>
                <a:ea typeface="함초롬바탕" panose="02030604000101010101" pitchFamily="18" charset="-127"/>
              </a:rPr>
              <a:t>파일 생성</a:t>
            </a:r>
            <a:endParaRPr lang="ko-KR" altLang="en-US" sz="1400" dirty="0">
              <a:latin typeface="함초롬바탕" panose="02030604000101010101" pitchFamily="18" charset="-127"/>
              <a:ea typeface="함초롬바탕" panose="02030604000101010101" pitchFamily="18" charset="-127"/>
            </a:endParaRPr>
          </a:p>
        </p:txBody>
      </p:sp>
      <p:cxnSp>
        <p:nvCxnSpPr>
          <p:cNvPr id="12" name="직선 화살표 연결선 11"/>
          <p:cNvCxnSpPr>
            <a:endCxn id="10" idx="0"/>
          </p:cNvCxnSpPr>
          <p:nvPr/>
        </p:nvCxnSpPr>
        <p:spPr>
          <a:xfrm flipH="1">
            <a:off x="2192482" y="3252355"/>
            <a:ext cx="1433945" cy="675410"/>
          </a:xfrm>
          <a:prstGeom prst="straightConnector1">
            <a:avLst/>
          </a:prstGeom>
          <a:ln w="28575"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8441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98763" y="405246"/>
            <a:ext cx="292458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 smtClean="0">
                <a:latin typeface="함초롬바탕" panose="02030604000101010101" pitchFamily="18" charset="-127"/>
                <a:ea typeface="함초롬바탕" panose="02030604000101010101" pitchFamily="18" charset="-127"/>
              </a:rPr>
              <a:t>package.py</a:t>
            </a:r>
            <a:endParaRPr lang="ko-KR" altLang="en-US" sz="4000" b="1" dirty="0">
              <a:latin typeface="함초롬바탕" panose="02030604000101010101" pitchFamily="18" charset="-127"/>
              <a:ea typeface="함초롬바탕" panose="02030604000101010101" pitchFamily="18" charset="-127"/>
            </a:endParaRPr>
          </a:p>
        </p:txBody>
      </p:sp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43369" y="1330470"/>
            <a:ext cx="10142393" cy="7111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643369" y="2895124"/>
            <a:ext cx="2087431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>
                <a:latin typeface="함초롬바탕" panose="02030604000101010101" pitchFamily="18" charset="-127"/>
                <a:ea typeface="함초롬바탕" panose="02030604000101010101" pitchFamily="18" charset="-127"/>
              </a:rPr>
              <a:t>Fixed_sample</a:t>
            </a:r>
            <a:endParaRPr lang="en-US" altLang="ko-KR" dirty="0" smtClean="0">
              <a:latin typeface="함초롬바탕" panose="02030604000101010101" pitchFamily="18" charset="-127"/>
              <a:ea typeface="함초롬바탕" panose="02030604000101010101" pitchFamily="18" charset="-127"/>
            </a:endParaRPr>
          </a:p>
          <a:p>
            <a:r>
              <a:rPr lang="ko-KR" altLang="en-US" sz="1400" dirty="0" smtClean="0">
                <a:latin typeface="함초롬바탕" panose="02030604000101010101" pitchFamily="18" charset="-127"/>
                <a:ea typeface="함초롬바탕" panose="02030604000101010101" pitchFamily="18" charset="-127"/>
              </a:rPr>
              <a:t>분류할 </a:t>
            </a:r>
            <a:r>
              <a:rPr lang="en-US" altLang="ko-KR" sz="1400" dirty="0" smtClean="0">
                <a:latin typeface="함초롬바탕" panose="02030604000101010101" pitchFamily="18" charset="-127"/>
                <a:ea typeface="함초롬바탕" panose="02030604000101010101" pitchFamily="18" charset="-127"/>
              </a:rPr>
              <a:t>sample</a:t>
            </a:r>
            <a:r>
              <a:rPr lang="ko-KR" altLang="en-US" sz="1400" dirty="0" smtClean="0">
                <a:latin typeface="함초롬바탕" panose="02030604000101010101" pitchFamily="18" charset="-127"/>
                <a:ea typeface="함초롬바탕" panose="02030604000101010101" pitchFamily="18" charset="-127"/>
              </a:rPr>
              <a:t>여부 </a:t>
            </a:r>
            <a:r>
              <a:rPr lang="en-US" altLang="ko-KR" sz="1400" dirty="0" smtClean="0">
                <a:latin typeface="함초롬바탕" panose="02030604000101010101" pitchFamily="18" charset="-127"/>
                <a:ea typeface="함초롬바탕" panose="02030604000101010101" pitchFamily="18" charset="-127"/>
              </a:rPr>
              <a:t>flag</a:t>
            </a:r>
          </a:p>
          <a:p>
            <a:r>
              <a:rPr lang="en-US" altLang="ko-KR" sz="1400" dirty="0" smtClean="0">
                <a:latin typeface="함초롬바탕" panose="02030604000101010101" pitchFamily="18" charset="-127"/>
                <a:ea typeface="함초롬바탕" panose="02030604000101010101" pitchFamily="18" charset="-127"/>
              </a:rPr>
              <a:t>Default = 0</a:t>
            </a:r>
            <a:endParaRPr lang="ko-KR" altLang="en-US" sz="1400" dirty="0">
              <a:latin typeface="함초롬바탕" panose="02030604000101010101" pitchFamily="18" charset="-127"/>
              <a:ea typeface="함초롬바탕" panose="02030604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718897" y="2525792"/>
            <a:ext cx="498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함초롬바탕" panose="02030604000101010101" pitchFamily="18" charset="-127"/>
                <a:ea typeface="함초롬바탕" panose="02030604000101010101" pitchFamily="18" charset="-127"/>
              </a:rPr>
              <a:t>dir</a:t>
            </a:r>
            <a:endParaRPr lang="ko-KR" altLang="en-US" dirty="0">
              <a:latin typeface="함초롬바탕" panose="02030604000101010101" pitchFamily="18" charset="-127"/>
              <a:ea typeface="함초롬바탕" panose="02030604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848539" y="2532305"/>
            <a:ext cx="1154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>
                <a:latin typeface="함초롬바탕" panose="02030604000101010101" pitchFamily="18" charset="-127"/>
                <a:ea typeface="함초롬바탕" panose="02030604000101010101" pitchFamily="18" charset="-127"/>
              </a:rPr>
              <a:t>Save_dir</a:t>
            </a:r>
            <a:endParaRPr lang="ko-KR" altLang="en-US" dirty="0">
              <a:latin typeface="함초롬바탕" panose="02030604000101010101" pitchFamily="18" charset="-127"/>
              <a:ea typeface="함초롬바탕" panose="02030604000101010101" pitchFamily="18" charset="-127"/>
            </a:endParaRPr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50044" y="2955717"/>
            <a:ext cx="920762" cy="8585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813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913048" y="3004225"/>
            <a:ext cx="923925" cy="781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810567" y="5559374"/>
            <a:ext cx="107171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latin typeface="함초롬바탕" panose="02030604000101010101" pitchFamily="18" charset="-127"/>
                <a:ea typeface="함초롬바탕" panose="02030604000101010101" pitchFamily="18" charset="-127"/>
              </a:rPr>
              <a:t>Font2image</a:t>
            </a:r>
            <a:r>
              <a:rPr lang="ko-KR" altLang="en-US" dirty="0" smtClean="0">
                <a:latin typeface="함초롬바탕" panose="02030604000101010101" pitchFamily="18" charset="-127"/>
                <a:ea typeface="함초롬바탕" panose="02030604000101010101" pitchFamily="18" charset="-127"/>
              </a:rPr>
              <a:t>를 통해 만들어진 </a:t>
            </a:r>
            <a:r>
              <a:rPr lang="en-US" altLang="ko-KR" dirty="0" smtClean="0">
                <a:latin typeface="함초롬바탕" panose="02030604000101010101" pitchFamily="18" charset="-127"/>
                <a:ea typeface="함초롬바탕" panose="02030604000101010101" pitchFamily="18" charset="-127"/>
              </a:rPr>
              <a:t>train.png, val.png image</a:t>
            </a:r>
            <a:r>
              <a:rPr lang="ko-KR" altLang="en-US" dirty="0" smtClean="0">
                <a:latin typeface="함초롬바탕" panose="02030604000101010101" pitchFamily="18" charset="-127"/>
                <a:ea typeface="함초롬바탕" panose="02030604000101010101" pitchFamily="18" charset="-127"/>
              </a:rPr>
              <a:t>를 </a:t>
            </a:r>
            <a:r>
              <a:rPr lang="en-US" altLang="ko-KR" dirty="0" smtClean="0">
                <a:latin typeface="함초롬바탕" panose="02030604000101010101" pitchFamily="18" charset="-127"/>
                <a:ea typeface="함초롬바탕" panose="02030604000101010101" pitchFamily="18" charset="-127"/>
              </a:rPr>
              <a:t>binary</a:t>
            </a:r>
            <a:r>
              <a:rPr lang="ko-KR" altLang="en-US" dirty="0" smtClean="0">
                <a:latin typeface="함초롬바탕" panose="02030604000101010101" pitchFamily="18" charset="-127"/>
                <a:ea typeface="함초롬바탕" panose="02030604000101010101" pitchFamily="18" charset="-127"/>
              </a:rPr>
              <a:t> </a:t>
            </a:r>
            <a:r>
              <a:rPr lang="en-US" altLang="ko-KR" dirty="0" smtClean="0">
                <a:latin typeface="함초롬바탕" panose="02030604000101010101" pitchFamily="18" charset="-127"/>
                <a:ea typeface="함초롬바탕" panose="02030604000101010101" pitchFamily="18" charset="-127"/>
              </a:rPr>
              <a:t>format</a:t>
            </a:r>
            <a:r>
              <a:rPr lang="ko-KR" altLang="en-US" dirty="0" smtClean="0">
                <a:latin typeface="함초롬바탕" panose="02030604000101010101" pitchFamily="18" charset="-127"/>
                <a:ea typeface="함초롬바탕" panose="02030604000101010101" pitchFamily="18" charset="-127"/>
              </a:rPr>
              <a:t>으로 </a:t>
            </a:r>
            <a:r>
              <a:rPr lang="en-US" altLang="ko-KR" dirty="0" smtClean="0">
                <a:latin typeface="함초롬바탕" panose="02030604000101010101" pitchFamily="18" charset="-127"/>
                <a:ea typeface="함초롬바탕" panose="02030604000101010101" pitchFamily="18" charset="-127"/>
              </a:rPr>
              <a:t>data/</a:t>
            </a:r>
            <a:r>
              <a:rPr lang="ko-KR" altLang="en-US" dirty="0" smtClean="0">
                <a:latin typeface="함초롬바탕" panose="02030604000101010101" pitchFamily="18" charset="-127"/>
                <a:ea typeface="함초롬바탕" panose="02030604000101010101" pitchFamily="18" charset="-127"/>
              </a:rPr>
              <a:t>에 저장한다</a:t>
            </a:r>
            <a:r>
              <a:rPr lang="en-US" altLang="ko-KR" dirty="0" smtClean="0"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  <a:endParaRPr lang="ko-KR" altLang="en-US" dirty="0">
              <a:latin typeface="함초롬바탕" panose="02030604000101010101" pitchFamily="18" charset="-127"/>
              <a:ea typeface="함초롬바탕" panose="0203060400010101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217722" y="4259047"/>
            <a:ext cx="2314575" cy="80962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791225" y="4252534"/>
            <a:ext cx="2438400" cy="723900"/>
          </a:xfrm>
          <a:prstGeom prst="rect">
            <a:avLst/>
          </a:prstGeom>
        </p:spPr>
      </p:pic>
      <p:sp>
        <p:nvSpPr>
          <p:cNvPr id="10" name="아래쪽 화살표 9"/>
          <p:cNvSpPr/>
          <p:nvPr/>
        </p:nvSpPr>
        <p:spPr>
          <a:xfrm>
            <a:off x="3898203" y="3822802"/>
            <a:ext cx="224444" cy="392726"/>
          </a:xfrm>
          <a:prstGeom prst="downArrow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아래쪽 화살표 12"/>
          <p:cNvSpPr/>
          <p:nvPr/>
        </p:nvSpPr>
        <p:spPr>
          <a:xfrm>
            <a:off x="7313558" y="3815751"/>
            <a:ext cx="224444" cy="392726"/>
          </a:xfrm>
          <a:prstGeom prst="downArrow">
            <a:avLst/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875109" y="5956361"/>
            <a:ext cx="101906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 smtClean="0">
                <a:solidFill>
                  <a:srgbClr val="FF0000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※</a:t>
            </a:r>
            <a:r>
              <a:rPr lang="en-US" altLang="ko-KR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I/O </a:t>
            </a:r>
            <a:r>
              <a:rPr lang="ko-KR" altLang="en-US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병목 현상을 막기 위해 </a:t>
            </a:r>
            <a:r>
              <a:rPr lang="en-US" altLang="ko-KR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font2image</a:t>
            </a:r>
            <a:r>
              <a:rPr lang="ko-KR" altLang="en-US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와 </a:t>
            </a:r>
            <a:r>
              <a:rPr lang="en-US" altLang="ko-KR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package</a:t>
            </a:r>
            <a:r>
              <a:rPr lang="ko-KR" altLang="en-US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로 </a:t>
            </a:r>
            <a:r>
              <a:rPr lang="en-US" altLang="ko-KR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preprocessing</a:t>
            </a:r>
            <a:r>
              <a:rPr lang="ko-KR" altLang="en-US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을 거쳐 </a:t>
            </a:r>
            <a:r>
              <a:rPr lang="en-US" altLang="ko-KR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binary</a:t>
            </a:r>
            <a:r>
              <a:rPr lang="ko-KR" altLang="en-US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를 생성한다</a:t>
            </a:r>
            <a:r>
              <a:rPr lang="en-US" altLang="ko-KR" dirty="0" smtClean="0"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86571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98763" y="405246"/>
            <a:ext cx="209544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 smtClean="0">
                <a:latin typeface="함초롬바탕" panose="02030604000101010101" pitchFamily="18" charset="-127"/>
                <a:ea typeface="함초롬바탕" panose="02030604000101010101" pitchFamily="18" charset="-127"/>
              </a:rPr>
              <a:t>train.py</a:t>
            </a:r>
            <a:endParaRPr lang="ko-KR" altLang="en-US" sz="4000" b="1" dirty="0">
              <a:latin typeface="함초롬바탕" panose="02030604000101010101" pitchFamily="18" charset="-127"/>
              <a:ea typeface="함초롬바탕" panose="02030604000101010101" pitchFamily="18" charset="-127"/>
            </a:endParaRPr>
          </a:p>
        </p:txBody>
      </p:sp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32978" y="1189759"/>
            <a:ext cx="9674803" cy="8780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810491" y="2649680"/>
            <a:ext cx="191751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>
                <a:latin typeface="함초롬바탕" panose="02030604000101010101" pitchFamily="18" charset="-127"/>
                <a:ea typeface="함초롬바탕" panose="02030604000101010101" pitchFamily="18" charset="-127"/>
              </a:rPr>
              <a:t>Expriment_dir</a:t>
            </a:r>
            <a:endParaRPr lang="en-US" altLang="ko-KR" dirty="0" smtClean="0">
              <a:latin typeface="함초롬바탕" panose="02030604000101010101" pitchFamily="18" charset="-127"/>
              <a:ea typeface="함초롬바탕" panose="02030604000101010101" pitchFamily="18" charset="-127"/>
            </a:endParaRPr>
          </a:p>
          <a:p>
            <a:r>
              <a:rPr lang="ko-KR" altLang="en-US" sz="1400" dirty="0" smtClean="0">
                <a:latin typeface="함초롬바탕" panose="02030604000101010101" pitchFamily="18" charset="-127"/>
                <a:ea typeface="함초롬바탕" panose="02030604000101010101" pitchFamily="18" charset="-127"/>
              </a:rPr>
              <a:t>학습할 </a:t>
            </a:r>
            <a:r>
              <a:rPr lang="en-US" altLang="ko-KR" sz="1400" dirty="0" smtClean="0">
                <a:latin typeface="함초롬바탕" panose="02030604000101010101" pitchFamily="18" charset="-127"/>
                <a:ea typeface="함초롬바탕" panose="02030604000101010101" pitchFamily="18" charset="-127"/>
              </a:rPr>
              <a:t>directory</a:t>
            </a:r>
            <a:r>
              <a:rPr lang="ko-KR" altLang="en-US" sz="1400" dirty="0" smtClean="0">
                <a:latin typeface="함초롬바탕" panose="02030604000101010101" pitchFamily="18" charset="-127"/>
                <a:ea typeface="함초롬바탕" panose="02030604000101010101" pitchFamily="18" charset="-127"/>
              </a:rPr>
              <a:t>파일</a:t>
            </a:r>
            <a:endParaRPr lang="ko-KR" altLang="en-US" sz="1400" dirty="0">
              <a:latin typeface="함초롬바탕" panose="02030604000101010101" pitchFamily="18" charset="-127"/>
              <a:ea typeface="함초롬바탕" panose="02030604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241964" y="2576944"/>
            <a:ext cx="2369559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>
                <a:latin typeface="함초롬바탕" panose="02030604000101010101" pitchFamily="18" charset="-127"/>
                <a:ea typeface="함초롬바탕" panose="02030604000101010101" pitchFamily="18" charset="-127"/>
              </a:rPr>
              <a:t>expriment_id</a:t>
            </a:r>
            <a:endParaRPr lang="en-US" altLang="ko-KR" dirty="0" smtClean="0">
              <a:latin typeface="함초롬바탕" panose="02030604000101010101" pitchFamily="18" charset="-127"/>
              <a:ea typeface="함초롬바탕" panose="02030604000101010101" pitchFamily="18" charset="-127"/>
            </a:endParaRPr>
          </a:p>
          <a:p>
            <a:r>
              <a:rPr lang="ko-KR" altLang="en-US" sz="1400" dirty="0" smtClean="0">
                <a:latin typeface="함초롬바탕" panose="02030604000101010101" pitchFamily="18" charset="-127"/>
                <a:ea typeface="함초롬바탕" panose="02030604000101010101" pitchFamily="18" charset="-127"/>
              </a:rPr>
              <a:t>학습할 파일의 </a:t>
            </a:r>
            <a:r>
              <a:rPr lang="en-US" altLang="ko-KR" sz="1400" dirty="0" smtClean="0">
                <a:latin typeface="함초롬바탕" panose="02030604000101010101" pitchFamily="18" charset="-127"/>
                <a:ea typeface="함초롬바탕" panose="02030604000101010101" pitchFamily="18" charset="-127"/>
              </a:rPr>
              <a:t>sequence id</a:t>
            </a:r>
          </a:p>
          <a:p>
            <a:r>
              <a:rPr lang="en-US" altLang="ko-KR" sz="1400" dirty="0" smtClean="0">
                <a:latin typeface="함초롬바탕" panose="02030604000101010101" pitchFamily="18" charset="-127"/>
                <a:ea typeface="함초롬바탕" panose="02030604000101010101" pitchFamily="18" charset="-127"/>
              </a:rPr>
              <a:t>Default=0</a:t>
            </a:r>
            <a:endParaRPr lang="ko-KR" altLang="en-US" sz="1400" dirty="0">
              <a:latin typeface="함초롬바탕" panose="02030604000101010101" pitchFamily="18" charset="-127"/>
              <a:ea typeface="함초롬바탕" panose="02030604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850082" y="2597726"/>
            <a:ext cx="28520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>
                <a:latin typeface="함초롬바탕" panose="02030604000101010101" pitchFamily="18" charset="-127"/>
                <a:ea typeface="함초롬바탕" panose="02030604000101010101" pitchFamily="18" charset="-127"/>
              </a:rPr>
              <a:t>batch_size</a:t>
            </a:r>
            <a:endParaRPr lang="en-US" altLang="ko-KR" dirty="0" smtClean="0">
              <a:latin typeface="함초롬바탕" panose="02030604000101010101" pitchFamily="18" charset="-127"/>
              <a:ea typeface="함초롬바탕" panose="02030604000101010101" pitchFamily="18" charset="-127"/>
            </a:endParaRPr>
          </a:p>
          <a:p>
            <a:r>
              <a:rPr lang="ko-KR" altLang="en-US" sz="1400" dirty="0" smtClean="0">
                <a:latin typeface="함초롬바탕" panose="02030604000101010101" pitchFamily="18" charset="-127"/>
                <a:ea typeface="함초롬바탕" panose="02030604000101010101" pitchFamily="18" charset="-127"/>
              </a:rPr>
              <a:t>한 번에 처리하는 사진의 장 수</a:t>
            </a:r>
            <a:r>
              <a:rPr lang="en-US" altLang="ko-KR" sz="1400" dirty="0" smtClean="0">
                <a:latin typeface="함초롬바탕" panose="02030604000101010101" pitchFamily="18" charset="-127"/>
                <a:ea typeface="함초롬바탕" panose="02030604000101010101" pitchFamily="18" charset="-127"/>
              </a:rPr>
              <a:t>=16</a:t>
            </a:r>
            <a:endParaRPr lang="ko-KR" altLang="en-US" sz="1400" dirty="0">
              <a:latin typeface="함초롬바탕" panose="02030604000101010101" pitchFamily="18" charset="-127"/>
              <a:ea typeface="함초롬바탕" panose="02030604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62445" y="3917372"/>
            <a:ext cx="18485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>
                <a:latin typeface="함초롬바탕" panose="02030604000101010101" pitchFamily="18" charset="-127"/>
                <a:ea typeface="함초롬바탕" panose="02030604000101010101" pitchFamily="18" charset="-127"/>
              </a:rPr>
              <a:t>lr</a:t>
            </a:r>
            <a:endParaRPr lang="en-US" altLang="ko-KR" dirty="0" smtClean="0">
              <a:latin typeface="함초롬바탕" panose="02030604000101010101" pitchFamily="18" charset="-127"/>
              <a:ea typeface="함초롬바탕" panose="02030604000101010101" pitchFamily="18" charset="-127"/>
            </a:endParaRPr>
          </a:p>
          <a:p>
            <a:r>
              <a:rPr lang="en-US" altLang="ko-KR" sz="1400" dirty="0" smtClean="0">
                <a:latin typeface="함초롬바탕" panose="02030604000101010101" pitchFamily="18" charset="-127"/>
                <a:ea typeface="함초롬바탕" panose="02030604000101010101" pitchFamily="18" charset="-127"/>
              </a:rPr>
              <a:t>Initial learning rate</a:t>
            </a:r>
            <a:endParaRPr lang="ko-KR" altLang="en-US" sz="1400" dirty="0">
              <a:latin typeface="함초롬바탕" panose="02030604000101010101" pitchFamily="18" charset="-127"/>
              <a:ea typeface="함초롬바탕" panose="0203060400010101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293918" y="3927762"/>
            <a:ext cx="276870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함초롬바탕" panose="02030604000101010101" pitchFamily="18" charset="-127"/>
                <a:ea typeface="함초롬바탕" panose="02030604000101010101" pitchFamily="18" charset="-127"/>
              </a:rPr>
              <a:t>epoch</a:t>
            </a:r>
          </a:p>
          <a:p>
            <a:r>
              <a:rPr lang="ko-KR" altLang="en-US" sz="1400" dirty="0" smtClean="0">
                <a:latin typeface="함초롬바탕" panose="02030604000101010101" pitchFamily="18" charset="-127"/>
                <a:ea typeface="함초롬바탕" panose="02030604000101010101" pitchFamily="18" charset="-127"/>
              </a:rPr>
              <a:t>학습용 사진 전체를 사용할 횟수</a:t>
            </a:r>
            <a:endParaRPr lang="ko-KR" altLang="en-US" sz="1400" dirty="0">
              <a:latin typeface="함초롬바탕" panose="02030604000101010101" pitchFamily="18" charset="-127"/>
              <a:ea typeface="함초롬바탕" panose="0203060400010101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255327" y="3927762"/>
            <a:ext cx="2050561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err="1" smtClean="0">
                <a:latin typeface="함초롬바탕" panose="02030604000101010101" pitchFamily="18" charset="-127"/>
                <a:ea typeface="함초롬바탕" panose="02030604000101010101" pitchFamily="18" charset="-127"/>
              </a:rPr>
              <a:t>sample_step</a:t>
            </a:r>
            <a:endParaRPr lang="en-US" altLang="ko-KR" sz="2000" dirty="0" smtClean="0">
              <a:latin typeface="함초롬바탕" panose="02030604000101010101" pitchFamily="18" charset="-127"/>
              <a:ea typeface="함초롬바탕" panose="02030604000101010101" pitchFamily="18" charset="-127"/>
            </a:endParaRPr>
          </a:p>
          <a:p>
            <a:r>
              <a:rPr lang="ko-KR" altLang="en-US" sz="1400" dirty="0" smtClean="0">
                <a:latin typeface="함초롬바탕" panose="02030604000101010101" pitchFamily="18" charset="-127"/>
                <a:ea typeface="함초롬바탕" panose="02030604000101010101" pitchFamily="18" charset="-127"/>
              </a:rPr>
              <a:t>두 샘플 사이의 단계 수</a:t>
            </a:r>
            <a:endParaRPr lang="ko-KR" altLang="en-US" sz="1400" dirty="0">
              <a:latin typeface="함초롬바탕" panose="02030604000101010101" pitchFamily="18" charset="-127"/>
              <a:ea typeface="함초롬바탕" panose="0203060400010101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197927" y="5049981"/>
            <a:ext cx="164820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함초롬바탕" panose="02030604000101010101" pitchFamily="18" charset="-127"/>
                <a:ea typeface="함초롬바탕" panose="02030604000101010101" pitchFamily="18" charset="-127"/>
              </a:rPr>
              <a:t>L1_penalty</a:t>
            </a:r>
          </a:p>
          <a:p>
            <a:r>
              <a:rPr lang="en-US" altLang="ko-KR" sz="1400" dirty="0" smtClean="0">
                <a:latin typeface="함초롬바탕" panose="02030604000101010101" pitchFamily="18" charset="-127"/>
                <a:ea typeface="함초롬바탕" panose="02030604000101010101" pitchFamily="18" charset="-127"/>
              </a:rPr>
              <a:t>weight for l1 loss</a:t>
            </a:r>
            <a:endParaRPr lang="ko-KR" altLang="en-US" sz="1400" dirty="0">
              <a:latin typeface="함초롬바탕" panose="02030604000101010101" pitchFamily="18" charset="-127"/>
              <a:ea typeface="함초롬바탕" panose="0203060400010101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312727" y="5060373"/>
            <a:ext cx="35846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>
                <a:latin typeface="함초롬바탕" panose="02030604000101010101" pitchFamily="18" charset="-127"/>
                <a:ea typeface="함초롬바탕" panose="02030604000101010101" pitchFamily="18" charset="-127"/>
              </a:rPr>
              <a:t>freeze_encoder</a:t>
            </a:r>
            <a:endParaRPr lang="en-US" altLang="ko-KR" dirty="0" smtClean="0">
              <a:latin typeface="함초롬바탕" panose="02030604000101010101" pitchFamily="18" charset="-127"/>
              <a:ea typeface="함초롬바탕" panose="02030604000101010101" pitchFamily="18" charset="-127"/>
            </a:endParaRPr>
          </a:p>
          <a:p>
            <a:r>
              <a:rPr lang="en-US" altLang="ko-KR" sz="1400" dirty="0" smtClean="0">
                <a:latin typeface="함초롬바탕" panose="02030604000101010101" pitchFamily="18" charset="-127"/>
                <a:ea typeface="함초롬바탕" panose="02030604000101010101" pitchFamily="18" charset="-127"/>
              </a:rPr>
              <a:t>Freeze encoder weights during training</a:t>
            </a:r>
            <a:endParaRPr lang="ko-KR" altLang="en-US" sz="1400" dirty="0">
              <a:latin typeface="함초롬바탕" panose="02030604000101010101" pitchFamily="18" charset="-127"/>
              <a:ea typeface="함초롬바탕" panose="0203060400010101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89709" y="4977245"/>
            <a:ext cx="348685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함초롬바탕" panose="02030604000101010101" pitchFamily="18" charset="-127"/>
                <a:ea typeface="함초롬바탕" panose="02030604000101010101" pitchFamily="18" charset="-127"/>
              </a:rPr>
              <a:t>schedule</a:t>
            </a:r>
          </a:p>
          <a:p>
            <a:r>
              <a:rPr lang="en-US" altLang="ko-KR" sz="1400" dirty="0" smtClean="0">
                <a:latin typeface="함초롬바탕" panose="02030604000101010101" pitchFamily="18" charset="-127"/>
                <a:ea typeface="함초롬바탕" panose="02030604000101010101" pitchFamily="18" charset="-127"/>
              </a:rPr>
              <a:t>Learning rate</a:t>
            </a:r>
            <a:r>
              <a:rPr lang="ko-KR" altLang="en-US" sz="1400" dirty="0" smtClean="0">
                <a:latin typeface="함초롬바탕" panose="02030604000101010101" pitchFamily="18" charset="-127"/>
                <a:ea typeface="함초롬바탕" panose="02030604000101010101" pitchFamily="18" charset="-127"/>
              </a:rPr>
              <a:t>을 반으로 줄이는 </a:t>
            </a:r>
            <a:r>
              <a:rPr lang="en-US" altLang="ko-KR" sz="1400" dirty="0" smtClean="0">
                <a:latin typeface="함초롬바탕" panose="02030604000101010101" pitchFamily="18" charset="-127"/>
                <a:ea typeface="함초롬바탕" panose="02030604000101010101" pitchFamily="18" charset="-127"/>
              </a:rPr>
              <a:t>epoch</a:t>
            </a:r>
            <a:r>
              <a:rPr lang="ko-KR" altLang="en-US" sz="1400" dirty="0" smtClean="0">
                <a:latin typeface="함초롬바탕" panose="02030604000101010101" pitchFamily="18" charset="-127"/>
                <a:ea typeface="함초롬바탕" panose="02030604000101010101" pitchFamily="18" charset="-127"/>
              </a:rPr>
              <a:t>수</a:t>
            </a:r>
            <a:endParaRPr lang="ko-KR" altLang="en-US" sz="1400" dirty="0">
              <a:latin typeface="함초롬바탕" panose="02030604000101010101" pitchFamily="18" charset="-127"/>
              <a:ea typeface="함초롬바탕" panose="0203060400010101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203372" y="5029200"/>
            <a:ext cx="19704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>
                <a:latin typeface="함초롬바탕" panose="02030604000101010101" pitchFamily="18" charset="-127"/>
                <a:ea typeface="함초롬바탕" panose="02030604000101010101" pitchFamily="18" charset="-127"/>
              </a:rPr>
              <a:t>Lconst_penalty</a:t>
            </a:r>
            <a:endParaRPr lang="en-US" altLang="ko-KR" dirty="0" smtClean="0">
              <a:latin typeface="함초롬바탕" panose="02030604000101010101" pitchFamily="18" charset="-127"/>
              <a:ea typeface="함초롬바탕" panose="02030604000101010101" pitchFamily="18" charset="-127"/>
            </a:endParaRPr>
          </a:p>
          <a:p>
            <a:r>
              <a:rPr lang="en-US" altLang="ko-KR" sz="1400" dirty="0" smtClean="0">
                <a:latin typeface="함초롬바탕" panose="02030604000101010101" pitchFamily="18" charset="-127"/>
                <a:ea typeface="함초롬바탕" panose="02030604000101010101" pitchFamily="18" charset="-127"/>
              </a:rPr>
              <a:t>weight for const loss</a:t>
            </a:r>
            <a:endParaRPr lang="ko-KR" altLang="en-US" sz="1400" dirty="0">
              <a:latin typeface="함초롬바탕" panose="02030604000101010101" pitchFamily="18" charset="-127"/>
              <a:ea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26262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2" descr="https://mail.naver.com/read/image/?mailSN=1508&amp;attachIndex=6&amp;contentType=image/png&amp;offset=30455&amp;size=33986&amp;mimeSN=1531065609.663866.22876.46848&amp;org=1&amp;u=yejin886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29592" y="2180647"/>
            <a:ext cx="5791200" cy="4105275"/>
          </a:xfrm>
          <a:prstGeom prst="rect">
            <a:avLst/>
          </a:prstGeom>
          <a:noFill/>
        </p:spPr>
      </p:pic>
      <p:pic>
        <p:nvPicPr>
          <p:cNvPr id="5120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06645" y="1200150"/>
            <a:ext cx="1133475" cy="800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2618509" y="1257300"/>
            <a:ext cx="79047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>
                <a:latin typeface="함초롬바탕" panose="02030604000101010101" pitchFamily="18" charset="-127"/>
                <a:ea typeface="함초롬바탕" panose="02030604000101010101" pitchFamily="18" charset="-127"/>
              </a:rPr>
              <a:t>checkpoint_steps</a:t>
            </a:r>
            <a:r>
              <a:rPr lang="en-US" altLang="ko-KR" dirty="0" smtClean="0">
                <a:latin typeface="함초롬바탕" panose="02030604000101010101" pitchFamily="18" charset="-127"/>
                <a:ea typeface="함초롬바탕" panose="02030604000101010101" pitchFamily="18" charset="-127"/>
              </a:rPr>
              <a:t> argument</a:t>
            </a:r>
            <a:r>
              <a:rPr lang="ko-KR" altLang="en-US" dirty="0" smtClean="0">
                <a:latin typeface="함초롬바탕" panose="02030604000101010101" pitchFamily="18" charset="-127"/>
                <a:ea typeface="함초롬바탕" panose="02030604000101010101" pitchFamily="18" charset="-127"/>
              </a:rPr>
              <a:t>가 </a:t>
            </a:r>
            <a:r>
              <a:rPr lang="en-US" altLang="ko-KR" dirty="0" smtClean="0">
                <a:latin typeface="함초롬바탕" panose="02030604000101010101" pitchFamily="18" charset="-127"/>
                <a:ea typeface="함초롬바탕" panose="02030604000101010101" pitchFamily="18" charset="-127"/>
              </a:rPr>
              <a:t>default=500</a:t>
            </a:r>
            <a:r>
              <a:rPr lang="ko-KR" altLang="en-US" dirty="0" smtClean="0">
                <a:latin typeface="함초롬바탕" panose="02030604000101010101" pitchFamily="18" charset="-127"/>
                <a:ea typeface="함초롬바탕" panose="02030604000101010101" pitchFamily="18" charset="-127"/>
              </a:rPr>
              <a:t>이기 때문에</a:t>
            </a:r>
            <a:endParaRPr lang="en-US" altLang="ko-KR" dirty="0" smtClean="0">
              <a:latin typeface="함초롬바탕" panose="02030604000101010101" pitchFamily="18" charset="-127"/>
              <a:ea typeface="함초롬바탕" panose="02030604000101010101" pitchFamily="18" charset="-127"/>
            </a:endParaRPr>
          </a:p>
          <a:p>
            <a:r>
              <a:rPr lang="en-US" altLang="ko-KR" dirty="0" smtClean="0">
                <a:latin typeface="함초롬바탕" panose="02030604000101010101" pitchFamily="18" charset="-127"/>
                <a:ea typeface="함초롬바탕" panose="02030604000101010101" pitchFamily="18" charset="-127"/>
              </a:rPr>
              <a:t>500</a:t>
            </a:r>
            <a:r>
              <a:rPr lang="ko-KR" altLang="en-US" dirty="0" smtClean="0">
                <a:latin typeface="함초롬바탕" panose="02030604000101010101" pitchFamily="18" charset="-127"/>
                <a:ea typeface="함초롬바탕" panose="02030604000101010101" pitchFamily="18" charset="-127"/>
              </a:rPr>
              <a:t>자를 </a:t>
            </a:r>
            <a:r>
              <a:rPr lang="en-US" altLang="ko-KR" dirty="0" smtClean="0">
                <a:latin typeface="함초롬바탕" panose="02030604000101010101" pitchFamily="18" charset="-127"/>
                <a:ea typeface="함초롬바탕" panose="02030604000101010101" pitchFamily="18" charset="-127"/>
              </a:rPr>
              <a:t>training</a:t>
            </a:r>
            <a:r>
              <a:rPr lang="ko-KR" altLang="en-US" dirty="0" smtClean="0">
                <a:latin typeface="함초롬바탕" panose="02030604000101010101" pitchFamily="18" charset="-127"/>
                <a:ea typeface="함초롬바탕" panose="02030604000101010101" pitchFamily="18" charset="-127"/>
              </a:rPr>
              <a:t>할 때 마다 </a:t>
            </a:r>
            <a:r>
              <a:rPr lang="en-US" altLang="ko-KR" dirty="0" smtClean="0">
                <a:latin typeface="함초롬바탕" panose="02030604000101010101" pitchFamily="18" charset="-127"/>
                <a:ea typeface="함초롬바탕" panose="02030604000101010101" pitchFamily="18" charset="-127"/>
              </a:rPr>
              <a:t>checkpoint</a:t>
            </a:r>
            <a:r>
              <a:rPr lang="ko-KR" altLang="en-US" dirty="0" smtClean="0">
                <a:latin typeface="함초롬바탕" panose="02030604000101010101" pitchFamily="18" charset="-127"/>
                <a:ea typeface="함초롬바탕" panose="02030604000101010101" pitchFamily="18" charset="-127"/>
              </a:rPr>
              <a:t>폴더 안에 </a:t>
            </a:r>
            <a:r>
              <a:rPr lang="en-US" altLang="ko-KR" dirty="0" smtClean="0">
                <a:latin typeface="함초롬바탕" panose="02030604000101010101" pitchFamily="18" charset="-127"/>
                <a:ea typeface="함초롬바탕" panose="02030604000101010101" pitchFamily="18" charset="-127"/>
              </a:rPr>
              <a:t>check point</a:t>
            </a:r>
            <a:r>
              <a:rPr lang="ko-KR" altLang="en-US" dirty="0" smtClean="0">
                <a:latin typeface="함초롬바탕" panose="02030604000101010101" pitchFamily="18" charset="-127"/>
                <a:ea typeface="함초롬바탕" panose="02030604000101010101" pitchFamily="18" charset="-127"/>
              </a:rPr>
              <a:t>를 저장한다</a:t>
            </a:r>
            <a:r>
              <a:rPr lang="en-US" altLang="ko-KR" dirty="0" smtClean="0">
                <a:latin typeface="함초롬바탕" panose="02030604000101010101" pitchFamily="18" charset="-127"/>
                <a:ea typeface="함초롬바탕" panose="02030604000101010101" pitchFamily="18" charset="-127"/>
              </a:rPr>
              <a:t>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98763" y="405246"/>
            <a:ext cx="536076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 smtClean="0">
                <a:latin typeface="함초롬바탕" panose="02030604000101010101" pitchFamily="18" charset="-127"/>
                <a:ea typeface="함초롬바탕" panose="02030604000101010101" pitchFamily="18" charset="-127"/>
              </a:rPr>
              <a:t>train.py - checkpoint</a:t>
            </a:r>
            <a:endParaRPr lang="ko-KR" altLang="en-US" sz="4000" b="1" dirty="0">
              <a:latin typeface="함초롬바탕" panose="02030604000101010101" pitchFamily="18" charset="-127"/>
              <a:ea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93855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2503</TotalTime>
  <Words>2243</Words>
  <Application>Microsoft Office PowerPoint</Application>
  <PresentationFormat>와이드스크린</PresentationFormat>
  <Paragraphs>661</Paragraphs>
  <Slides>48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48</vt:i4>
      </vt:variant>
    </vt:vector>
  </HeadingPairs>
  <TitlesOfParts>
    <vt:vector size="54" baseType="lpstr">
      <vt:lpstr>SFMono-Regular</vt:lpstr>
      <vt:lpstr>맑은 고딕</vt:lpstr>
      <vt:lpstr>함초롬바탕</vt:lpstr>
      <vt:lpstr>Arial</vt:lpstr>
      <vt:lpstr>Consolas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김동언</dc:creator>
  <cp:lastModifiedBy>SAMSUNG</cp:lastModifiedBy>
  <cp:revision>300</cp:revision>
  <dcterms:created xsi:type="dcterms:W3CDTF">2018-07-05T16:17:44Z</dcterms:created>
  <dcterms:modified xsi:type="dcterms:W3CDTF">2018-07-09T05:59:24Z</dcterms:modified>
</cp:coreProperties>
</file>